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18288000" cy="10287000"/>
  <p:notesSz cx="6858000" cy="9144000"/>
  <p:embeddedFontLst>
    <p:embeddedFont>
      <p:font typeface="Arial Bold" charset="1" panose="020B0802020202020204"/>
      <p:regular r:id="rId65"/>
    </p:embeddedFont>
    <p:embeddedFont>
      <p:font typeface="Daydream" charset="1" panose="00000000000000000000"/>
      <p:regular r:id="rId66"/>
    </p:embeddedFont>
    <p:embeddedFont>
      <p:font typeface="Old Standard Bold" charset="1" panose="02040503050505020303"/>
      <p:regular r:id="rId67"/>
    </p:embeddedFont>
    <p:embeddedFont>
      <p:font typeface="Arial" charset="1" panose="020B0502020202020204"/>
      <p:regular r:id="rId68"/>
    </p:embeddedFont>
    <p:embeddedFont>
      <p:font typeface="Questrial" charset="1" panose="02000000000000000000"/>
      <p:regular r:id="rId69"/>
    </p:embeddedFont>
    <p:embeddedFont>
      <p:font typeface="Arial Italics" charset="1" panose="020B0502020202090204"/>
      <p:regular r:id="rId70"/>
    </p:embeddedFont>
    <p:embeddedFont>
      <p:font typeface="Arial Bold Italics" charset="1" panose="020B0802020202090204"/>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9.png" Type="http://schemas.openxmlformats.org/officeDocument/2006/relationships/image"/><Relationship Id="rId7" Target="../media/image5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png" Type="http://schemas.openxmlformats.org/officeDocument/2006/relationships/image"/><Relationship Id="rId14" Target="../media/image26.svg" Type="http://schemas.openxmlformats.org/officeDocument/2006/relationships/image"/><Relationship Id="rId15" Target="../media/image27.png" Type="http://schemas.openxmlformats.org/officeDocument/2006/relationships/image"/><Relationship Id="rId16" Target="../media/image28.svg" Type="http://schemas.openxmlformats.org/officeDocument/2006/relationships/image"/><Relationship Id="rId17" Target="../media/image29.png" Type="http://schemas.openxmlformats.org/officeDocument/2006/relationships/image"/><Relationship Id="rId18" Target="../media/image30.svg" Type="http://schemas.openxmlformats.org/officeDocument/2006/relationships/image"/><Relationship Id="rId19" Target="../media/image31.png" Type="http://schemas.openxmlformats.org/officeDocument/2006/relationships/image"/><Relationship Id="rId2" Target="../media/image14.png" Type="http://schemas.openxmlformats.org/officeDocument/2006/relationships/image"/><Relationship Id="rId20" Target="../media/image32.svg" Type="http://schemas.openxmlformats.org/officeDocument/2006/relationships/image"/><Relationship Id="rId21" Target="../media/image33.png" Type="http://schemas.openxmlformats.org/officeDocument/2006/relationships/image"/><Relationship Id="rId22" Target="../media/image34.svg" Type="http://schemas.openxmlformats.org/officeDocument/2006/relationships/image"/><Relationship Id="rId23" Target="../media/image35.png" Type="http://schemas.openxmlformats.org/officeDocument/2006/relationships/image"/><Relationship Id="rId24" Target="../media/image36.svg" Type="http://schemas.openxmlformats.org/officeDocument/2006/relationships/image"/><Relationship Id="rId25" Target="../media/image37.png" Type="http://schemas.openxmlformats.org/officeDocument/2006/relationships/image"/><Relationship Id="rId26" Target="../media/image38.png" Type="http://schemas.openxmlformats.org/officeDocument/2006/relationships/image"/><Relationship Id="rId27" Target="../media/image4.png" Type="http://schemas.openxmlformats.org/officeDocument/2006/relationships/image"/><Relationship Id="rId28" Target="../media/image5.svg" Type="http://schemas.openxmlformats.org/officeDocument/2006/relationships/image"/><Relationship Id="rId29" Target="../media/image6.png" Type="http://schemas.openxmlformats.org/officeDocument/2006/relationships/image"/><Relationship Id="rId3" Target="../media/image15.svg" Type="http://schemas.openxmlformats.org/officeDocument/2006/relationships/image"/><Relationship Id="rId30" Target="../media/image7.svg" Type="http://schemas.openxmlformats.org/officeDocument/2006/relationships/image"/><Relationship Id="rId31" Target="../media/image8.png" Type="http://schemas.openxmlformats.org/officeDocument/2006/relationships/image"/><Relationship Id="rId32" Target="../media/image9.svg" Type="http://schemas.openxmlformats.org/officeDocument/2006/relationships/image"/><Relationship Id="rId33" Target="../media/image10.png" Type="http://schemas.openxmlformats.org/officeDocument/2006/relationships/image"/><Relationship Id="rId34" Target="../media/image11.svg" Type="http://schemas.openxmlformats.org/officeDocument/2006/relationships/image"/><Relationship Id="rId35" Target="../media/image12.png" Type="http://schemas.openxmlformats.org/officeDocument/2006/relationships/image"/><Relationship Id="rId36" Target="../media/image13.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png" Type="http://schemas.openxmlformats.org/officeDocument/2006/relationships/image"/><Relationship Id="rId11" Target="../media/image53.png" Type="http://schemas.openxmlformats.org/officeDocument/2006/relationships/image"/><Relationship Id="rId12" Target="../media/image54.pn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5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0.pn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5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pn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6.png" Type="http://schemas.openxmlformats.org/officeDocument/2006/relationships/image"/><Relationship Id="rId7" Target="../media/image6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7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7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72.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7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7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75.png" Type="http://schemas.openxmlformats.org/officeDocument/2006/relationships/image"/><Relationship Id="rId7" Target="../media/image76.png" Type="http://schemas.openxmlformats.org/officeDocument/2006/relationships/image"/><Relationship Id="rId8" Target="../media/image77.png" Type="http://schemas.openxmlformats.org/officeDocument/2006/relationships/image"/><Relationship Id="rId9" Target="https://twitter.com/MsEJenkinson"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7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04AAD"/>
                </a:solidFill>
                <a:latin typeface="Arial Bold"/>
                <a:ea typeface="Arial Bold"/>
                <a:cs typeface="Arial Bold"/>
                <a:sym typeface="Arial Bold"/>
              </a:rPr>
              <a:t>THE HOLOCAUST</a:t>
            </a:r>
          </a:p>
        </p:txBody>
      </p:sp>
      <p:sp>
        <p:nvSpPr>
          <p:cNvPr name="TextBox 6" id="6"/>
          <p:cNvSpPr txBox="true"/>
          <p:nvPr/>
        </p:nvSpPr>
        <p:spPr>
          <a:xfrm rot="0">
            <a:off x="258123"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the holocaust</a:t>
            </a:r>
          </a:p>
        </p:txBody>
      </p:sp>
      <p:sp>
        <p:nvSpPr>
          <p:cNvPr name="TextBox 7" id="7"/>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26</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Armenian Genocide</a:t>
            </a:r>
          </a:p>
        </p:txBody>
      </p:sp>
      <p:sp>
        <p:nvSpPr>
          <p:cNvPr name="TextBox 7" id="7"/>
          <p:cNvSpPr txBox="true"/>
          <p:nvPr/>
        </p:nvSpPr>
        <p:spPr>
          <a:xfrm rot="0">
            <a:off x="1028700" y="2139949"/>
            <a:ext cx="12747994"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a:t>
            </a:r>
            <a:r>
              <a:rPr lang="en-US" sz="2500" b="true">
                <a:solidFill>
                  <a:srgbClr val="000000"/>
                </a:solidFill>
                <a:latin typeface="Arial Bold"/>
                <a:ea typeface="Arial Bold"/>
                <a:cs typeface="Arial Bold"/>
                <a:sym typeface="Arial Bold"/>
              </a:rPr>
              <a:t>1915</a:t>
            </a:r>
            <a:r>
              <a:rPr lang="en-US" sz="2500">
                <a:solidFill>
                  <a:srgbClr val="000000"/>
                </a:solidFill>
                <a:latin typeface="Arial"/>
                <a:ea typeface="Arial"/>
                <a:cs typeface="Arial"/>
                <a:sym typeface="Arial"/>
              </a:rPr>
              <a:t>, there were </a:t>
            </a:r>
            <a:r>
              <a:rPr lang="en-US" sz="2500" b="true">
                <a:solidFill>
                  <a:srgbClr val="000000"/>
                </a:solidFill>
                <a:latin typeface="Arial Bold"/>
                <a:ea typeface="Arial Bold"/>
                <a:cs typeface="Arial Bold"/>
                <a:sym typeface="Arial Bold"/>
              </a:rPr>
              <a:t>two million Armenians </a:t>
            </a:r>
            <a:r>
              <a:rPr lang="en-US" sz="2500">
                <a:solidFill>
                  <a:srgbClr val="000000"/>
                </a:solidFill>
                <a:latin typeface="Arial"/>
                <a:ea typeface="Arial"/>
                <a:cs typeface="Arial"/>
                <a:sym typeface="Arial"/>
              </a:rPr>
              <a:t>living within the multicultural but declining </a:t>
            </a:r>
            <a:r>
              <a:rPr lang="en-US" sz="2500" b="true">
                <a:solidFill>
                  <a:srgbClr val="000000"/>
                </a:solidFill>
                <a:latin typeface="Arial Bold"/>
                <a:ea typeface="Arial Bold"/>
                <a:cs typeface="Arial Bold"/>
                <a:sym typeface="Arial Bold"/>
              </a:rPr>
              <a:t>Ottoman Empire</a:t>
            </a:r>
            <a:r>
              <a:rPr lang="en-US" sz="2500">
                <a:solidFill>
                  <a:srgbClr val="000000"/>
                </a:solidFill>
                <a:latin typeface="Arial"/>
                <a:ea typeface="Arial"/>
                <a:cs typeface="Arial"/>
                <a:sym typeface="Arial"/>
              </a:rPr>
              <a:t>. These Armenians were mostly </a:t>
            </a:r>
            <a:r>
              <a:rPr lang="en-US" sz="2500" b="true">
                <a:solidFill>
                  <a:srgbClr val="000000"/>
                </a:solidFill>
                <a:latin typeface="Arial Bold"/>
                <a:ea typeface="Arial Bold"/>
                <a:cs typeface="Arial Bold"/>
                <a:sym typeface="Arial Bold"/>
              </a:rPr>
              <a:t>Christian</a:t>
            </a:r>
            <a:r>
              <a:rPr lang="en-US" sz="2500">
                <a:solidFill>
                  <a:srgbClr val="000000"/>
                </a:solidFill>
                <a:latin typeface="Arial"/>
                <a:ea typeface="Arial"/>
                <a:cs typeface="Arial"/>
                <a:sym typeface="Arial"/>
              </a:rPr>
              <a:t>. The Ottoman Empire lost all of its European territory in the </a:t>
            </a:r>
            <a:r>
              <a:rPr lang="en-US" sz="2500" b="true">
                <a:solidFill>
                  <a:srgbClr val="000000"/>
                </a:solidFill>
                <a:latin typeface="Arial Bold"/>
                <a:ea typeface="Arial Bold"/>
                <a:cs typeface="Arial Bold"/>
                <a:sym typeface="Arial Bold"/>
              </a:rPr>
              <a:t>Balkan Wars</a:t>
            </a:r>
            <a:r>
              <a:rPr lang="en-US" sz="2500">
                <a:solidFill>
                  <a:srgbClr val="000000"/>
                </a:solidFill>
                <a:latin typeface="Arial"/>
                <a:ea typeface="Arial"/>
                <a:cs typeface="Arial"/>
                <a:sym typeface="Arial"/>
              </a:rPr>
              <a:t> of </a:t>
            </a:r>
            <a:r>
              <a:rPr lang="en-US" sz="2500" b="true">
                <a:solidFill>
                  <a:srgbClr val="000000"/>
                </a:solidFill>
                <a:latin typeface="Arial Bold"/>
                <a:ea typeface="Arial Bold"/>
                <a:cs typeface="Arial Bold"/>
                <a:sym typeface="Arial Bold"/>
              </a:rPr>
              <a:t>1912-1913</a:t>
            </a:r>
            <a:r>
              <a:rPr lang="en-US" sz="2500">
                <a:solidFill>
                  <a:srgbClr val="000000"/>
                </a:solidFill>
                <a:latin typeface="Arial"/>
                <a:ea typeface="Arial"/>
                <a:cs typeface="Arial"/>
                <a:sym typeface="Arial"/>
              </a:rPr>
              <a:t>, creating instability amongst nationalist groups.</a:t>
            </a:r>
          </a:p>
          <a:p>
            <a:pPr algn="l">
              <a:lnSpc>
                <a:spcPts val="3500"/>
              </a:lnSpc>
            </a:pPr>
            <a:r>
              <a:rPr lang="en-US" sz="2500">
                <a:solidFill>
                  <a:srgbClr val="000000"/>
                </a:solidFill>
                <a:latin typeface="Arial"/>
                <a:ea typeface="Arial"/>
                <a:cs typeface="Arial"/>
                <a:sym typeface="Arial"/>
              </a:rPr>
              <a:t>During World War I, the </a:t>
            </a:r>
            <a:r>
              <a:rPr lang="en-US" sz="2500" b="true">
                <a:solidFill>
                  <a:srgbClr val="000000"/>
                </a:solidFill>
                <a:latin typeface="Arial Bold"/>
                <a:ea typeface="Arial Bold"/>
                <a:cs typeface="Arial Bold"/>
                <a:sym typeface="Arial Bold"/>
              </a:rPr>
              <a:t>Turkish government </a:t>
            </a:r>
            <a:r>
              <a:rPr lang="en-US" sz="2500">
                <a:solidFill>
                  <a:srgbClr val="000000"/>
                </a:solidFill>
                <a:latin typeface="Arial"/>
                <a:ea typeface="Arial"/>
                <a:cs typeface="Arial"/>
                <a:sym typeface="Arial"/>
              </a:rPr>
              <a:t>attempted to unify all the Turkish people by creating a new empire with one language and one religion. The Armenian people did not belong to the idea of the Turkish Empire. </a:t>
            </a:r>
            <a:r>
              <a:rPr lang="en-US" sz="2500">
                <a:solidFill>
                  <a:srgbClr val="000000"/>
                </a:solidFill>
                <a:latin typeface="Arial"/>
                <a:ea typeface="Arial"/>
                <a:cs typeface="Arial"/>
                <a:sym typeface="Arial"/>
              </a:rPr>
              <a:t>Turkish military leaders </a:t>
            </a:r>
            <a:r>
              <a:rPr lang="en-US" sz="2500" b="true">
                <a:solidFill>
                  <a:srgbClr val="000000"/>
                </a:solidFill>
                <a:latin typeface="Arial Bold"/>
                <a:ea typeface="Arial Bold"/>
                <a:cs typeface="Arial Bold"/>
                <a:sym typeface="Arial Bold"/>
              </a:rPr>
              <a:t>accused</a:t>
            </a:r>
            <a:r>
              <a:rPr lang="en-US" sz="2500">
                <a:solidFill>
                  <a:srgbClr val="000000"/>
                </a:solidFill>
                <a:latin typeface="Arial"/>
                <a:ea typeface="Arial"/>
                <a:cs typeface="Arial"/>
                <a:sym typeface="Arial"/>
              </a:rPr>
              <a:t> the Armenians of being traitors, claiming they were siding with their fellow Christians: Russia, the enemy.</a:t>
            </a:r>
          </a:p>
          <a:p>
            <a:pPr algn="l">
              <a:lnSpc>
                <a:spcPts val="3500"/>
              </a:lnSpc>
            </a:pPr>
            <a:r>
              <a:rPr lang="en-US" sz="2500">
                <a:solidFill>
                  <a:srgbClr val="000000"/>
                </a:solidFill>
                <a:latin typeface="Arial"/>
                <a:ea typeface="Arial"/>
                <a:cs typeface="Arial"/>
                <a:sym typeface="Arial"/>
              </a:rPr>
              <a:t>From 1915 to 1923, an </a:t>
            </a:r>
            <a:r>
              <a:rPr lang="en-US" sz="2500" b="true">
                <a:solidFill>
                  <a:srgbClr val="000000"/>
                </a:solidFill>
                <a:latin typeface="Arial Bold"/>
                <a:ea typeface="Arial Bold"/>
                <a:cs typeface="Arial Bold"/>
                <a:sym typeface="Arial Bold"/>
              </a:rPr>
              <a:t>estimated 1.5 million ethnic Armenians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Assyrians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Greeks</a:t>
            </a:r>
            <a:r>
              <a:rPr lang="en-US" sz="2500">
                <a:solidFill>
                  <a:srgbClr val="000000"/>
                </a:solidFill>
                <a:latin typeface="Arial"/>
                <a:ea typeface="Arial"/>
                <a:cs typeface="Arial"/>
                <a:sym typeface="Arial"/>
              </a:rPr>
              <a:t> were murdered. The Turks used a combination of </a:t>
            </a:r>
            <a:r>
              <a:rPr lang="en-US" sz="2500" b="true">
                <a:solidFill>
                  <a:srgbClr val="000000"/>
                </a:solidFill>
                <a:latin typeface="Arial Bold"/>
                <a:ea typeface="Arial Bold"/>
                <a:cs typeface="Arial Bold"/>
                <a:sym typeface="Arial Bold"/>
              </a:rPr>
              <a:t>massacres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forced</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deportation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death marches</a:t>
            </a:r>
            <a:r>
              <a:rPr lang="en-US" sz="2500">
                <a:solidFill>
                  <a:srgbClr val="000000"/>
                </a:solidFill>
                <a:latin typeface="Arial"/>
                <a:ea typeface="Arial"/>
                <a:cs typeface="Arial"/>
                <a:sym typeface="Arial"/>
              </a:rPr>
              <a:t> into the Syrian Desert, disease and brutality in the </a:t>
            </a:r>
            <a:r>
              <a:rPr lang="en-US" sz="2500" b="true">
                <a:solidFill>
                  <a:srgbClr val="000000"/>
                </a:solidFill>
                <a:latin typeface="Arial Bold"/>
                <a:ea typeface="Arial Bold"/>
                <a:cs typeface="Arial Bold"/>
                <a:sym typeface="Arial Bold"/>
              </a:rPr>
              <a:t>concentration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camps</a:t>
            </a:r>
            <a:r>
              <a:rPr lang="en-US" sz="2500">
                <a:solidFill>
                  <a:srgbClr val="000000"/>
                </a:solidFill>
                <a:latin typeface="Arial"/>
                <a:ea typeface="Arial"/>
                <a:cs typeface="Arial"/>
                <a:sym typeface="Arial"/>
              </a:rPr>
              <a:t>. The Turks </a:t>
            </a:r>
            <a:r>
              <a:rPr lang="en-US" sz="2500" b="true">
                <a:solidFill>
                  <a:srgbClr val="000000"/>
                </a:solidFill>
                <a:latin typeface="Arial Bold"/>
                <a:ea typeface="Arial Bold"/>
                <a:cs typeface="Arial Bold"/>
                <a:sym typeface="Arial Bold"/>
              </a:rPr>
              <a:t>also demolished all traces of Armenian cultural heritage</a:t>
            </a:r>
            <a:r>
              <a:rPr lang="en-US" sz="2500">
                <a:solidFill>
                  <a:srgbClr val="000000"/>
                </a:solidFill>
                <a:latin typeface="Arial"/>
                <a:ea typeface="Arial"/>
                <a:cs typeface="Arial"/>
                <a:sym typeface="Arial"/>
              </a:rPr>
              <a:t>, including masterpieces of architecture and remarkable libraries/archives. </a:t>
            </a:r>
          </a:p>
          <a:p>
            <a:pPr algn="l">
              <a:lnSpc>
                <a:spcPts val="3500"/>
              </a:lnSpc>
            </a:pPr>
            <a:r>
              <a:rPr lang="en-US" sz="2500">
                <a:solidFill>
                  <a:srgbClr val="000000"/>
                </a:solidFill>
                <a:latin typeface="Arial"/>
                <a:ea typeface="Arial"/>
                <a:cs typeface="Arial"/>
                <a:sym typeface="Arial"/>
              </a:rPr>
              <a:t>Today, numerous organisations and nations (including Ireland) recognise this event as the ‘</a:t>
            </a:r>
            <a:r>
              <a:rPr lang="en-US" sz="2500" b="true">
                <a:solidFill>
                  <a:srgbClr val="000000"/>
                </a:solidFill>
                <a:latin typeface="Arial Bold"/>
                <a:ea typeface="Arial Bold"/>
                <a:cs typeface="Arial Bold"/>
                <a:sym typeface="Arial Bold"/>
              </a:rPr>
              <a:t>Armenian Genocide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It is considered the first genocide of the twentieth century</a:t>
            </a:r>
            <a:r>
              <a:rPr lang="en-US" sz="2500">
                <a:solidFill>
                  <a:srgbClr val="000000"/>
                </a:solidFill>
                <a:latin typeface="Arial"/>
                <a:ea typeface="Arial"/>
                <a:cs typeface="Arial"/>
                <a:sym typeface="Arial"/>
              </a:rPr>
              <a:t>. However, it has not yet been acknowledged as such by the Turkish government.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4" id="14"/>
          <p:cNvSpPr txBox="true"/>
          <p:nvPr/>
        </p:nvSpPr>
        <p:spPr>
          <a:xfrm rot="0">
            <a:off x="13956817" y="2139949"/>
            <a:ext cx="2681838" cy="7051674"/>
          </a:xfrm>
          <a:prstGeom prst="rect">
            <a:avLst/>
          </a:prstGeom>
        </p:spPr>
        <p:txBody>
          <a:bodyPr anchor="t" rtlCol="false" tIns="0" lIns="0" bIns="0" rIns="0">
            <a:spAutoFit/>
          </a:bodyPr>
          <a:lstStyle/>
          <a:p>
            <a:pPr algn="l">
              <a:lnSpc>
                <a:spcPts val="3500"/>
              </a:lnSpc>
            </a:pPr>
            <a:r>
              <a:rPr lang="en-US" sz="2500" i="true">
                <a:solidFill>
                  <a:srgbClr val="000000"/>
                </a:solidFill>
                <a:latin typeface="Arial Italics"/>
                <a:ea typeface="Arial Italics"/>
                <a:cs typeface="Arial Italics"/>
                <a:sym typeface="Arial Italics"/>
              </a:rPr>
              <a:t>When there are any form of genocide, ethnic cleansing or mass massacre we see a pattern that goes with it. </a:t>
            </a:r>
          </a:p>
          <a:p>
            <a:pPr algn="l">
              <a:lnSpc>
                <a:spcPts val="3500"/>
              </a:lnSpc>
            </a:pPr>
          </a:p>
          <a:p>
            <a:pPr algn="l">
              <a:lnSpc>
                <a:spcPts val="3500"/>
              </a:lnSpc>
            </a:pPr>
            <a:r>
              <a:rPr lang="en-US" sz="2500" i="true">
                <a:solidFill>
                  <a:srgbClr val="000000"/>
                </a:solidFill>
                <a:latin typeface="Arial Italics"/>
                <a:ea typeface="Arial Italics"/>
                <a:cs typeface="Arial Italics"/>
                <a:sym typeface="Arial Italics"/>
              </a:rPr>
              <a:t>Where else have you seen a pattern where a group of people have been blamed or outed as the root of the problems in a country or society?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5246370" y="0"/>
            <a:ext cx="7795260" cy="9634691"/>
          </a:xfrm>
          <a:custGeom>
            <a:avLst/>
            <a:gdLst/>
            <a:ahLst/>
            <a:cxnLst/>
            <a:rect r="r" b="b" t="t" l="l"/>
            <a:pathLst>
              <a:path h="9634691" w="7795260">
                <a:moveTo>
                  <a:pt x="0" y="0"/>
                </a:moveTo>
                <a:lnTo>
                  <a:pt x="7795260" y="0"/>
                </a:lnTo>
                <a:lnTo>
                  <a:pt x="7795260" y="9634691"/>
                </a:lnTo>
                <a:lnTo>
                  <a:pt x="0" y="9634691"/>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85800" y="0"/>
            <a:ext cx="5960465" cy="9725311"/>
          </a:xfrm>
          <a:custGeom>
            <a:avLst/>
            <a:gdLst/>
            <a:ahLst/>
            <a:cxnLst/>
            <a:rect r="r" b="b" t="t" l="l"/>
            <a:pathLst>
              <a:path h="9725311" w="5960465">
                <a:moveTo>
                  <a:pt x="0" y="0"/>
                </a:moveTo>
                <a:lnTo>
                  <a:pt x="5960465" y="0"/>
                </a:lnTo>
                <a:lnTo>
                  <a:pt x="5960465" y="9725311"/>
                </a:lnTo>
                <a:lnTo>
                  <a:pt x="0" y="9725311"/>
                </a:lnTo>
                <a:lnTo>
                  <a:pt x="0" y="0"/>
                </a:lnTo>
                <a:close/>
              </a:path>
            </a:pathLst>
          </a:custGeom>
          <a:blipFill>
            <a:blip r:embed="rId6"/>
            <a:stretch>
              <a:fillRect l="-6451" t="-1218" r="-4581" b="-1828"/>
            </a:stretch>
          </a:blipFill>
        </p:spPr>
      </p:sp>
      <p:sp>
        <p:nvSpPr>
          <p:cNvPr name="Freeform 11" id="11"/>
          <p:cNvSpPr/>
          <p:nvPr/>
        </p:nvSpPr>
        <p:spPr>
          <a:xfrm flipH="false" flipV="false" rot="0">
            <a:off x="6646265" y="1966207"/>
            <a:ext cx="10292995" cy="6354586"/>
          </a:xfrm>
          <a:custGeom>
            <a:avLst/>
            <a:gdLst/>
            <a:ahLst/>
            <a:cxnLst/>
            <a:rect r="r" b="b" t="t" l="l"/>
            <a:pathLst>
              <a:path h="6354586" w="10292995">
                <a:moveTo>
                  <a:pt x="0" y="0"/>
                </a:moveTo>
                <a:lnTo>
                  <a:pt x="10292995" y="0"/>
                </a:lnTo>
                <a:lnTo>
                  <a:pt x="10292995" y="6354586"/>
                </a:lnTo>
                <a:lnTo>
                  <a:pt x="0" y="6354586"/>
                </a:lnTo>
                <a:lnTo>
                  <a:pt x="0" y="0"/>
                </a:lnTo>
                <a:close/>
              </a:path>
            </a:pathLst>
          </a:custGeom>
          <a:blipFill>
            <a:blip r:embed="rId7"/>
            <a:stretch>
              <a:fillRect l="-1555" t="-3969" r="-1633" b="-1984"/>
            </a:stretch>
          </a:blipFill>
        </p:spPr>
      </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8"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9"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10"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346 (Artefact, 2nd Edition)</a:t>
            </a:r>
          </a:p>
        </p:txBody>
      </p:sp>
      <p:sp>
        <p:nvSpPr>
          <p:cNvPr name="TextBox 7" id="7"/>
          <p:cNvSpPr txBox="true"/>
          <p:nvPr/>
        </p:nvSpPr>
        <p:spPr>
          <a:xfrm rot="0">
            <a:off x="1028700" y="1819275"/>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ea typeface="Arial"/>
                <a:cs typeface="Arial"/>
                <a:sym typeface="Arial"/>
              </a:rPr>
              <a:t>Explain the terms genocide and dehumanisation.</a:t>
            </a:r>
          </a:p>
          <a:p>
            <a:pPr algn="l" marL="647702" indent="-323851" lvl="1">
              <a:lnSpc>
                <a:spcPts val="4200"/>
              </a:lnSpc>
              <a:buAutoNum type="arabicPeriod" startAt="1"/>
            </a:pPr>
            <a:r>
              <a:rPr lang="en-US" sz="3000">
                <a:solidFill>
                  <a:srgbClr val="00BF63"/>
                </a:solidFill>
                <a:latin typeface="Arial"/>
                <a:ea typeface="Arial"/>
                <a:cs typeface="Arial"/>
                <a:sym typeface="Arial"/>
              </a:rPr>
              <a:t>How were so many Native Americans killed in the nineteenth century?</a:t>
            </a:r>
          </a:p>
          <a:p>
            <a:pPr algn="l" marL="647702" indent="-323851" lvl="1">
              <a:lnSpc>
                <a:spcPts val="4200"/>
              </a:lnSpc>
              <a:buAutoNum type="arabicPeriod" startAt="1"/>
            </a:pPr>
            <a:r>
              <a:rPr lang="en-US" sz="3000">
                <a:solidFill>
                  <a:srgbClr val="00BF63"/>
                </a:solidFill>
                <a:latin typeface="Arial"/>
                <a:ea typeface="Arial"/>
                <a:cs typeface="Arial"/>
                <a:sym typeface="Arial"/>
              </a:rPr>
              <a:t>Why were the Armenians targeted by the Turkish state?</a:t>
            </a:r>
          </a:p>
          <a:p>
            <a:pPr algn="l" marL="647702" indent="-323851" lvl="1">
              <a:lnSpc>
                <a:spcPts val="4200"/>
              </a:lnSpc>
              <a:buAutoNum type="arabicPeriod" startAt="1"/>
            </a:pPr>
            <a:r>
              <a:rPr lang="en-US" sz="3000">
                <a:solidFill>
                  <a:srgbClr val="00BF63"/>
                </a:solidFill>
                <a:latin typeface="Arial"/>
                <a:ea typeface="Arial"/>
                <a:cs typeface="Arial"/>
                <a:sym typeface="Arial"/>
              </a:rPr>
              <a:t>How were they slaughtered?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346 (Artefact, 2nd Edition)</a:t>
            </a:r>
          </a:p>
        </p:txBody>
      </p:sp>
      <p:sp>
        <p:nvSpPr>
          <p:cNvPr name="TextBox 7" id="7"/>
          <p:cNvSpPr txBox="true"/>
          <p:nvPr/>
        </p:nvSpPr>
        <p:spPr>
          <a:xfrm rot="0">
            <a:off x="1028700" y="1819275"/>
            <a:ext cx="15609955" cy="6981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ea typeface="Arial"/>
                <a:cs typeface="Arial"/>
                <a:sym typeface="Arial"/>
              </a:rPr>
              <a:t>Genocide: the attempt to eliminate entire peoples or religious or ethnic groups; Dehumanisation: treating people as though they were somehow less than human. </a:t>
            </a:r>
          </a:p>
          <a:p>
            <a:pPr algn="l" marL="647702" indent="-323851" lvl="1">
              <a:lnSpc>
                <a:spcPts val="4200"/>
              </a:lnSpc>
              <a:buAutoNum type="arabicPeriod" startAt="1"/>
            </a:pPr>
            <a:r>
              <a:rPr lang="en-US" sz="3000">
                <a:solidFill>
                  <a:srgbClr val="002448"/>
                </a:solidFill>
                <a:latin typeface="Arial"/>
                <a:ea typeface="Arial"/>
                <a:cs typeface="Arial"/>
                <a:sym typeface="Arial"/>
              </a:rPr>
              <a:t>Unfamiliar European diseases such as measles, whooping cough and influenza; malnutrition resulting from tribes being driven from their land and traditional food sources; during the Gold Rush villages were ambushed and their people slaughtered; several wars broke out between tribes and settlers. </a:t>
            </a:r>
          </a:p>
          <a:p>
            <a:pPr algn="l" marL="647702" indent="-323851" lvl="1">
              <a:lnSpc>
                <a:spcPts val="4200"/>
              </a:lnSpc>
              <a:buAutoNum type="arabicPeriod" startAt="1"/>
            </a:pPr>
            <a:r>
              <a:rPr lang="en-US" sz="3000">
                <a:solidFill>
                  <a:srgbClr val="C00000"/>
                </a:solidFill>
                <a:latin typeface="Arial"/>
                <a:ea typeface="Arial"/>
                <a:cs typeface="Arial"/>
                <a:sym typeface="Arial"/>
              </a:rPr>
              <a:t>The Armenians were targeted by the Turks because the government was trying to unify all the Turkish people in a new state with one religion and one language. Armenians were Christian and didn’t belong within the new concept of a Turkish state. They were accused of siding with Turkey’s enemy, fellow Christian state Russia, and called traitors. </a:t>
            </a:r>
          </a:p>
          <a:p>
            <a:pPr algn="l" marL="647702" indent="-323851" lvl="1">
              <a:lnSpc>
                <a:spcPts val="4200"/>
              </a:lnSpc>
              <a:buAutoNum type="arabicPeriod" startAt="1"/>
            </a:pPr>
            <a:r>
              <a:rPr lang="en-US" sz="3000">
                <a:solidFill>
                  <a:srgbClr val="CB6CE6"/>
                </a:solidFill>
                <a:latin typeface="Arial"/>
                <a:ea typeface="Arial"/>
                <a:cs typeface="Arial"/>
                <a:sym typeface="Arial"/>
              </a:rPr>
              <a:t>The Armenians were slaughtered in a combination of massacres, forced deportations, death marches into the Syrian desert and also by disease or brutality in concentration camps.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04AAD"/>
                </a:solidFill>
                <a:latin typeface="Arial Bold"/>
                <a:ea typeface="Arial Bold"/>
                <a:cs typeface="Arial Bold"/>
                <a:sym typeface="Arial Bold"/>
              </a:rPr>
              <a:t>26.2: THE HOLOCAUST</a:t>
            </a:r>
          </a:p>
        </p:txBody>
      </p:sp>
      <p:sp>
        <p:nvSpPr>
          <p:cNvPr name="TextBox 9" id="9"/>
          <p:cNvSpPr txBox="true"/>
          <p:nvPr/>
        </p:nvSpPr>
        <p:spPr>
          <a:xfrm rot="0">
            <a:off x="258123"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26.2: the holocaust</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1749347" y="0"/>
            <a:ext cx="14789306" cy="9725311"/>
          </a:xfrm>
          <a:custGeom>
            <a:avLst/>
            <a:gdLst/>
            <a:ahLst/>
            <a:cxnLst/>
            <a:rect r="r" b="b" t="t" l="l"/>
            <a:pathLst>
              <a:path h="9725311" w="14789306">
                <a:moveTo>
                  <a:pt x="0" y="0"/>
                </a:moveTo>
                <a:lnTo>
                  <a:pt x="14789306" y="0"/>
                </a:lnTo>
                <a:lnTo>
                  <a:pt x="1478930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Anti-Semitism</a:t>
            </a:r>
          </a:p>
        </p:txBody>
      </p:sp>
      <p:sp>
        <p:nvSpPr>
          <p:cNvPr name="TextBox 7" id="7"/>
          <p:cNvSpPr txBox="true"/>
          <p:nvPr/>
        </p:nvSpPr>
        <p:spPr>
          <a:xfrm rot="0">
            <a:off x="1028700" y="2149474"/>
            <a:ext cx="15609955" cy="61658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The </a:t>
            </a:r>
            <a:r>
              <a:rPr lang="en-US" sz="2499" b="true">
                <a:solidFill>
                  <a:srgbClr val="000000"/>
                </a:solidFill>
                <a:latin typeface="Arial Bold"/>
                <a:ea typeface="Arial Bold"/>
                <a:cs typeface="Arial Bold"/>
                <a:sym typeface="Arial Bold"/>
              </a:rPr>
              <a:t>Holocaust</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Shoah</a:t>
            </a:r>
            <a:r>
              <a:rPr lang="en-US" sz="2499">
                <a:solidFill>
                  <a:srgbClr val="000000"/>
                </a:solidFill>
                <a:latin typeface="Arial"/>
                <a:ea typeface="Arial"/>
                <a:cs typeface="Arial"/>
                <a:sym typeface="Arial"/>
              </a:rPr>
              <a:t> in Hebrew, meaning “catastrophe”) is one of the most significant atrocities in history. The first clear examples of anti-Jewish sentiment can be traced to the</a:t>
            </a:r>
            <a:r>
              <a:rPr lang="en-US" sz="2499" b="true">
                <a:solidFill>
                  <a:srgbClr val="000000"/>
                </a:solidFill>
                <a:latin typeface="Arial Bold"/>
                <a:ea typeface="Arial Bold"/>
                <a:cs typeface="Arial Bold"/>
                <a:sym typeface="Arial Bold"/>
              </a:rPr>
              <a:t> </a:t>
            </a:r>
            <a:r>
              <a:rPr lang="en-US" sz="2499" i="true" b="true">
                <a:solidFill>
                  <a:srgbClr val="000000"/>
                </a:solidFill>
                <a:latin typeface="Arial Bold Italics"/>
                <a:ea typeface="Arial Bold Italics"/>
                <a:cs typeface="Arial Bold Italics"/>
                <a:sym typeface="Arial Bold Italics"/>
              </a:rPr>
              <a:t>3rd century BCE</a:t>
            </a:r>
            <a:r>
              <a:rPr lang="en-US" sz="2499" b="true">
                <a:solidFill>
                  <a:srgbClr val="000000"/>
                </a:solidFill>
                <a:latin typeface="Arial Bold"/>
                <a:ea typeface="Arial Bold"/>
                <a:cs typeface="Arial Bold"/>
                <a:sym typeface="Arial Bold"/>
              </a:rPr>
              <a:t> </a:t>
            </a:r>
            <a:r>
              <a:rPr lang="en-US" sz="2499">
                <a:solidFill>
                  <a:srgbClr val="000000"/>
                </a:solidFill>
                <a:latin typeface="Arial"/>
                <a:ea typeface="Arial"/>
                <a:cs typeface="Arial"/>
                <a:sym typeface="Arial"/>
              </a:rPr>
              <a:t>to Alexandria, Egypt and Ancient Greece. This became the norm throughout Europe during </a:t>
            </a:r>
            <a:r>
              <a:rPr lang="en-US" sz="2499" i="true" b="true">
                <a:solidFill>
                  <a:srgbClr val="000000"/>
                </a:solidFill>
                <a:latin typeface="Arial Bold Italics"/>
                <a:ea typeface="Arial Bold Italics"/>
                <a:cs typeface="Arial Bold Italics"/>
                <a:sym typeface="Arial Bold Italics"/>
              </a:rPr>
              <a:t>First Crusades </a:t>
            </a:r>
            <a:r>
              <a:rPr lang="en-US" sz="2499">
                <a:solidFill>
                  <a:srgbClr val="000000"/>
                </a:solidFill>
                <a:latin typeface="Arial"/>
                <a:ea typeface="Arial"/>
                <a:cs typeface="Arial"/>
                <a:sym typeface="Arial"/>
              </a:rPr>
              <a:t>(</a:t>
            </a:r>
            <a:r>
              <a:rPr lang="en-US" sz="2499" b="true">
                <a:solidFill>
                  <a:srgbClr val="000000"/>
                </a:solidFill>
                <a:latin typeface="Arial Bold"/>
                <a:ea typeface="Arial Bold"/>
                <a:cs typeface="Arial Bold"/>
                <a:sym typeface="Arial Bold"/>
              </a:rPr>
              <a:t>1096–1099</a:t>
            </a:r>
            <a:r>
              <a:rPr lang="en-US" sz="2499">
                <a:solidFill>
                  <a:srgbClr val="000000"/>
                </a:solidFill>
                <a:latin typeface="Arial"/>
                <a:ea typeface="Arial"/>
                <a:cs typeface="Arial"/>
                <a:sym typeface="Arial"/>
              </a:rPr>
              <a:t>). Centuries of anti-Semitism were heightened by Nazi beliefs about their own racial purity and the supposed inferiority of the Jewish people. As we covered in Life In Fascist Germany, Hitler publicly declared the Jews a threat to Germany in </a:t>
            </a:r>
            <a:r>
              <a:rPr lang="en-US" sz="2499" i="true" b="true">
                <a:solidFill>
                  <a:srgbClr val="000000"/>
                </a:solidFill>
                <a:latin typeface="Arial Bold Italics"/>
                <a:ea typeface="Arial Bold Italics"/>
                <a:cs typeface="Arial Bold Italics"/>
                <a:sym typeface="Arial Bold Italics"/>
              </a:rPr>
              <a:t>Mein Kampf</a:t>
            </a:r>
            <a:r>
              <a:rPr lang="en-US" sz="2499" i="true">
                <a:solidFill>
                  <a:srgbClr val="000000"/>
                </a:solidFill>
                <a:latin typeface="Arial Italics"/>
                <a:ea typeface="Arial Italics"/>
                <a:cs typeface="Arial Italics"/>
                <a:sym typeface="Arial Italics"/>
              </a:rPr>
              <a:t>.</a:t>
            </a:r>
          </a:p>
          <a:p>
            <a:pPr algn="l">
              <a:lnSpc>
                <a:spcPts val="3499"/>
              </a:lnSpc>
            </a:pPr>
            <a:r>
              <a:rPr lang="en-US" sz="2499">
                <a:solidFill>
                  <a:srgbClr val="000000"/>
                </a:solidFill>
                <a:latin typeface="Arial"/>
                <a:ea typeface="Arial"/>
                <a:cs typeface="Arial"/>
                <a:sym typeface="Arial"/>
              </a:rPr>
              <a:t>As Hitler and the Nazi Party rose to power, Jews came under increasing threat. The </a:t>
            </a:r>
            <a:r>
              <a:rPr lang="en-US" sz="2499" b="true">
                <a:solidFill>
                  <a:srgbClr val="000000"/>
                </a:solidFill>
                <a:latin typeface="Arial Bold"/>
                <a:ea typeface="Arial Bold"/>
                <a:cs typeface="Arial Bold"/>
                <a:sym typeface="Arial Bold"/>
              </a:rPr>
              <a:t>Nuremberg Laws</a:t>
            </a:r>
            <a:r>
              <a:rPr lang="en-US" sz="2499">
                <a:solidFill>
                  <a:srgbClr val="000000"/>
                </a:solidFill>
                <a:latin typeface="Arial"/>
                <a:ea typeface="Arial"/>
                <a:cs typeface="Arial"/>
                <a:sym typeface="Arial"/>
              </a:rPr>
              <a:t> (</a:t>
            </a:r>
            <a:r>
              <a:rPr lang="en-US" sz="2499" b="true">
                <a:solidFill>
                  <a:srgbClr val="000000"/>
                </a:solidFill>
                <a:latin typeface="Arial Bold"/>
                <a:ea typeface="Arial Bold"/>
                <a:cs typeface="Arial Bold"/>
                <a:sym typeface="Arial Bold"/>
              </a:rPr>
              <a:t>1935</a:t>
            </a:r>
            <a:r>
              <a:rPr lang="en-US" sz="2499">
                <a:solidFill>
                  <a:srgbClr val="000000"/>
                </a:solidFill>
                <a:latin typeface="Arial"/>
                <a:ea typeface="Arial"/>
                <a:cs typeface="Arial"/>
                <a:sym typeface="Arial"/>
              </a:rPr>
              <a:t>) removed the rights from Jews, including their right to vote, own property, hold certain jobs, and to marry non-Jewish citizens. Nazis believed that Germans and other Nordic people were the master race (</a:t>
            </a:r>
            <a:r>
              <a:rPr lang="en-US" sz="2499" b="true">
                <a:solidFill>
                  <a:srgbClr val="000000"/>
                </a:solidFill>
                <a:latin typeface="Arial Bold"/>
                <a:ea typeface="Arial Bold"/>
                <a:cs typeface="Arial Bold"/>
                <a:sym typeface="Arial Bold"/>
              </a:rPr>
              <a:t>Aryans</a:t>
            </a:r>
            <a:r>
              <a:rPr lang="en-US" sz="2499">
                <a:solidFill>
                  <a:srgbClr val="000000"/>
                </a:solidFill>
                <a:latin typeface="Arial"/>
                <a:ea typeface="Arial"/>
                <a:cs typeface="Arial"/>
                <a:sym typeface="Arial"/>
              </a:rPr>
              <a:t>). Jews were made to wear the </a:t>
            </a:r>
            <a:r>
              <a:rPr lang="en-US" sz="2499" b="true">
                <a:solidFill>
                  <a:srgbClr val="000000"/>
                </a:solidFill>
                <a:latin typeface="Arial Bold"/>
                <a:ea typeface="Arial Bold"/>
                <a:cs typeface="Arial Bold"/>
                <a:sym typeface="Arial Bold"/>
              </a:rPr>
              <a:t>Star of David </a:t>
            </a:r>
            <a:r>
              <a:rPr lang="en-US" sz="2499">
                <a:solidFill>
                  <a:srgbClr val="000000"/>
                </a:solidFill>
                <a:latin typeface="Arial"/>
                <a:ea typeface="Arial"/>
                <a:cs typeface="Arial"/>
                <a:sym typeface="Arial"/>
              </a:rPr>
              <a:t>to mark them out as Jews.</a:t>
            </a:r>
          </a:p>
          <a:p>
            <a:pPr algn="l">
              <a:lnSpc>
                <a:spcPts val="3499"/>
              </a:lnSpc>
            </a:pPr>
            <a:r>
              <a:rPr lang="en-US" sz="2499">
                <a:solidFill>
                  <a:srgbClr val="000000"/>
                </a:solidFill>
                <a:latin typeface="Arial"/>
                <a:ea typeface="Arial"/>
                <a:cs typeface="Arial"/>
                <a:sym typeface="Arial"/>
              </a:rPr>
              <a:t>The </a:t>
            </a:r>
            <a:r>
              <a:rPr lang="en-US" sz="2499" b="true">
                <a:solidFill>
                  <a:srgbClr val="000000"/>
                </a:solidFill>
                <a:latin typeface="Arial Bold"/>
                <a:ea typeface="Arial Bold"/>
                <a:cs typeface="Arial Bold"/>
                <a:sym typeface="Arial Bold"/>
              </a:rPr>
              <a:t>Night of the Broken Glass </a:t>
            </a:r>
            <a:r>
              <a:rPr lang="en-US" sz="2499">
                <a:solidFill>
                  <a:srgbClr val="000000"/>
                </a:solidFill>
                <a:latin typeface="Arial"/>
                <a:ea typeface="Arial"/>
                <a:cs typeface="Arial"/>
                <a:sym typeface="Arial"/>
              </a:rPr>
              <a:t>(</a:t>
            </a:r>
            <a:r>
              <a:rPr lang="en-US" sz="2499" b="true">
                <a:solidFill>
                  <a:srgbClr val="000000"/>
                </a:solidFill>
                <a:latin typeface="Arial Bold"/>
                <a:ea typeface="Arial Bold"/>
                <a:cs typeface="Arial Bold"/>
                <a:sym typeface="Arial Bold"/>
              </a:rPr>
              <a:t>Kristallnacht</a:t>
            </a:r>
            <a:r>
              <a:rPr lang="en-US" sz="2499">
                <a:solidFill>
                  <a:srgbClr val="000000"/>
                </a:solidFill>
                <a:latin typeface="Arial"/>
                <a:ea typeface="Arial"/>
                <a:cs typeface="Arial"/>
                <a:sym typeface="Arial"/>
              </a:rPr>
              <a:t>) resulted in the destruction of Jewish property and 100 Jews were killed. Others were sent to </a:t>
            </a:r>
            <a:r>
              <a:rPr lang="en-US" sz="2499" b="true">
                <a:solidFill>
                  <a:srgbClr val="000000"/>
                </a:solidFill>
                <a:latin typeface="Arial Bold"/>
                <a:ea typeface="Arial Bold"/>
                <a:cs typeface="Arial Bold"/>
                <a:sym typeface="Arial Bold"/>
              </a:rPr>
              <a:t>concentration camps </a:t>
            </a:r>
            <a:r>
              <a:rPr lang="en-US" sz="2499">
                <a:solidFill>
                  <a:srgbClr val="000000"/>
                </a:solidFill>
                <a:latin typeface="Arial"/>
                <a:ea typeface="Arial"/>
                <a:cs typeface="Arial"/>
                <a:sym typeface="Arial"/>
              </a:rPr>
              <a:t>or fled the country (</a:t>
            </a:r>
            <a:r>
              <a:rPr lang="en-US" sz="2499" b="true">
                <a:solidFill>
                  <a:srgbClr val="000000"/>
                </a:solidFill>
                <a:latin typeface="Arial Bold"/>
                <a:ea typeface="Arial Bold"/>
                <a:cs typeface="Arial Bold"/>
                <a:sym typeface="Arial Bold"/>
              </a:rPr>
              <a:t>Albert Einstein</a:t>
            </a:r>
            <a:r>
              <a:rPr lang="en-US" sz="2499">
                <a:solidFill>
                  <a:srgbClr val="000000"/>
                </a:solidFill>
                <a:latin typeface="Arial"/>
                <a:ea typeface="Arial"/>
                <a:cs typeface="Arial"/>
                <a:sym typeface="Arial"/>
              </a:rPr>
              <a:t>). Following Kristallnacht in 1938, Jews were </a:t>
            </a:r>
            <a:r>
              <a:rPr lang="en-US" sz="2499" b="true">
                <a:solidFill>
                  <a:srgbClr val="000000"/>
                </a:solidFill>
                <a:latin typeface="Arial Bold"/>
                <a:ea typeface="Arial Bold"/>
                <a:cs typeface="Arial Bold"/>
                <a:sym typeface="Arial Bold"/>
              </a:rPr>
              <a:t>segregated</a:t>
            </a:r>
            <a:r>
              <a:rPr lang="en-US" sz="2499">
                <a:solidFill>
                  <a:srgbClr val="000000"/>
                </a:solidFill>
                <a:latin typeface="Arial"/>
                <a:ea typeface="Arial"/>
                <a:cs typeface="Arial"/>
                <a:sym typeface="Arial"/>
              </a:rPr>
              <a:t> from the general community and </a:t>
            </a:r>
            <a:r>
              <a:rPr lang="en-US" sz="2499" b="true">
                <a:solidFill>
                  <a:srgbClr val="000000"/>
                </a:solidFill>
                <a:latin typeface="Arial Bold"/>
                <a:ea typeface="Arial Bold"/>
                <a:cs typeface="Arial Bold"/>
                <a:sym typeface="Arial Bold"/>
              </a:rPr>
              <a:t>persecuted</a:t>
            </a:r>
            <a:r>
              <a:rPr lang="en-US" sz="2499">
                <a:solidFill>
                  <a:srgbClr val="000000"/>
                </a:solidFill>
                <a:latin typeface="Arial"/>
                <a:ea typeface="Arial"/>
                <a:cs typeface="Arial"/>
                <a:sym typeface="Arial"/>
              </a:rPr>
              <a:t>. Ultimately, the Nazis aimed to exterminated over </a:t>
            </a:r>
            <a:r>
              <a:rPr lang="en-US" sz="2499" b="true">
                <a:solidFill>
                  <a:srgbClr val="000000"/>
                </a:solidFill>
                <a:latin typeface="Arial Bold"/>
                <a:ea typeface="Arial Bold"/>
                <a:cs typeface="Arial Bold"/>
                <a:sym typeface="Arial Bold"/>
              </a:rPr>
              <a:t>eight million Jews</a:t>
            </a:r>
            <a:r>
              <a:rPr lang="en-US" sz="2499">
                <a:solidFill>
                  <a:srgbClr val="000000"/>
                </a:solidFill>
                <a:latin typeface="Arial"/>
                <a:ea typeface="Arial"/>
                <a:cs typeface="Arial"/>
                <a:sym typeface="Arial"/>
              </a:rPr>
              <a:t> living in Nazi-occupied Europe.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85800" y="0"/>
            <a:ext cx="6828509" cy="9772650"/>
          </a:xfrm>
          <a:custGeom>
            <a:avLst/>
            <a:gdLst/>
            <a:ahLst/>
            <a:cxnLst/>
            <a:rect r="r" b="b" t="t" l="l"/>
            <a:pathLst>
              <a:path h="9772650" w="6828509">
                <a:moveTo>
                  <a:pt x="0" y="0"/>
                </a:moveTo>
                <a:lnTo>
                  <a:pt x="6828509" y="0"/>
                </a:lnTo>
                <a:lnTo>
                  <a:pt x="6828509" y="9772650"/>
                </a:lnTo>
                <a:lnTo>
                  <a:pt x="0" y="9772650"/>
                </a:lnTo>
                <a:lnTo>
                  <a:pt x="0" y="0"/>
                </a:lnTo>
                <a:close/>
              </a:path>
            </a:pathLst>
          </a:custGeom>
          <a:blipFill>
            <a:blip r:embed="rId6"/>
            <a:stretch>
              <a:fillRect l="0" t="0" r="0" b="0"/>
            </a:stretch>
          </a:blipFill>
        </p:spPr>
      </p:sp>
      <p:sp>
        <p:nvSpPr>
          <p:cNvPr name="Freeform 11" id="11"/>
          <p:cNvSpPr/>
          <p:nvPr/>
        </p:nvSpPr>
        <p:spPr>
          <a:xfrm flipH="false" flipV="false" rot="0">
            <a:off x="7514309" y="124130"/>
            <a:ext cx="9424951" cy="9524391"/>
          </a:xfrm>
          <a:custGeom>
            <a:avLst/>
            <a:gdLst/>
            <a:ahLst/>
            <a:cxnLst/>
            <a:rect r="r" b="b" t="t" l="l"/>
            <a:pathLst>
              <a:path h="9524391" w="9424951">
                <a:moveTo>
                  <a:pt x="0" y="0"/>
                </a:moveTo>
                <a:lnTo>
                  <a:pt x="9424951" y="0"/>
                </a:lnTo>
                <a:lnTo>
                  <a:pt x="9424951" y="9524390"/>
                </a:lnTo>
                <a:lnTo>
                  <a:pt x="0" y="9524390"/>
                </a:lnTo>
                <a:lnTo>
                  <a:pt x="0" y="0"/>
                </a:lnTo>
                <a:close/>
              </a:path>
            </a:pathLst>
          </a:custGeom>
          <a:blipFill>
            <a:blip r:embed="rId7"/>
            <a:stretch>
              <a:fillRect l="-4515" t="-3351" r="-1806" b="-4531"/>
            </a:stretch>
          </a:blipFill>
        </p:spPr>
      </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8"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9"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10"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Jewish Ghettos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the outbreak of World War II, life became even harder for the Jews. More than </a:t>
            </a:r>
            <a:r>
              <a:rPr lang="en-US" sz="3000" b="true">
                <a:solidFill>
                  <a:srgbClr val="000000"/>
                </a:solidFill>
                <a:latin typeface="Arial Bold"/>
                <a:ea typeface="Arial Bold"/>
                <a:cs typeface="Arial Bold"/>
                <a:sym typeface="Arial Bold"/>
              </a:rPr>
              <a:t>400 ghettos </a:t>
            </a:r>
            <a:r>
              <a:rPr lang="en-US" sz="3000">
                <a:solidFill>
                  <a:srgbClr val="000000"/>
                </a:solidFill>
                <a:latin typeface="Arial"/>
                <a:ea typeface="Arial"/>
                <a:cs typeface="Arial"/>
                <a:sym typeface="Arial"/>
              </a:rPr>
              <a:t>were set up to isolate Jews from the non-Jewish population. A </a:t>
            </a:r>
            <a:r>
              <a:rPr lang="en-US" sz="3000" b="true">
                <a:solidFill>
                  <a:srgbClr val="000000"/>
                </a:solidFill>
                <a:latin typeface="Arial Bold"/>
                <a:ea typeface="Arial Bold"/>
                <a:cs typeface="Arial Bold"/>
                <a:sym typeface="Arial Bold"/>
              </a:rPr>
              <a:t>ghetto</a:t>
            </a:r>
            <a:r>
              <a:rPr lang="en-US" sz="3000">
                <a:solidFill>
                  <a:srgbClr val="000000"/>
                </a:solidFill>
                <a:latin typeface="Arial"/>
                <a:ea typeface="Arial"/>
                <a:cs typeface="Arial"/>
                <a:sym typeface="Arial"/>
              </a:rPr>
              <a:t> is </a:t>
            </a:r>
            <a:r>
              <a:rPr lang="en-US" sz="3000" u="sng">
                <a:solidFill>
                  <a:srgbClr val="000000"/>
                </a:solidFill>
                <a:latin typeface="Arial"/>
                <a:ea typeface="Arial"/>
                <a:cs typeface="Arial"/>
                <a:sym typeface="Arial"/>
              </a:rPr>
              <a:t>a part of a city where a minority group lives, due to social, legal or economic pressure</a:t>
            </a:r>
            <a:r>
              <a:rPr lang="en-US" sz="3000">
                <a:solidFill>
                  <a:srgbClr val="000000"/>
                </a:solidFill>
                <a:latin typeface="Arial"/>
                <a:ea typeface="Arial"/>
                <a:cs typeface="Arial"/>
                <a:sym typeface="Arial"/>
              </a:rPr>
              <a:t>. When Jewish people were transferred to the ghetto, their homes and belongings were taken over. </a:t>
            </a:r>
          </a:p>
          <a:p>
            <a:pPr algn="l">
              <a:lnSpc>
                <a:spcPts val="4200"/>
              </a:lnSpc>
            </a:pPr>
            <a:r>
              <a:rPr lang="en-US" sz="3000">
                <a:solidFill>
                  <a:srgbClr val="000000"/>
                </a:solidFill>
                <a:latin typeface="Arial"/>
                <a:ea typeface="Arial"/>
                <a:cs typeface="Arial"/>
                <a:sym typeface="Arial"/>
              </a:rPr>
              <a:t>The ghettos were closed off by high walls and barbed wired fences while the gates were guarded. Food and fuel shortages led to a high morality rate, along with overcrowding and unsanitary conditions led to many outbreaks of diseases.</a:t>
            </a:r>
          </a:p>
          <a:p>
            <a:pPr algn="l">
              <a:lnSpc>
                <a:spcPts val="4200"/>
              </a:lnSpc>
            </a:pPr>
            <a:r>
              <a:rPr lang="en-US" sz="3000">
                <a:solidFill>
                  <a:srgbClr val="000000"/>
                </a:solidFill>
                <a:latin typeface="Arial"/>
                <a:ea typeface="Arial"/>
                <a:cs typeface="Arial"/>
                <a:sym typeface="Arial"/>
              </a:rPr>
              <a:t>The first ghetto was set up in </a:t>
            </a:r>
            <a:r>
              <a:rPr lang="en-US" sz="3000" b="true">
                <a:solidFill>
                  <a:srgbClr val="000000"/>
                </a:solidFill>
                <a:latin typeface="Arial Bold"/>
                <a:ea typeface="Arial Bold"/>
                <a:cs typeface="Arial Bold"/>
                <a:sym typeface="Arial Bold"/>
              </a:rPr>
              <a:t>Lodz, Poland </a:t>
            </a:r>
            <a:r>
              <a:rPr lang="en-US" sz="3000">
                <a:solidFill>
                  <a:srgbClr val="000000"/>
                </a:solidFill>
                <a:latin typeface="Arial"/>
                <a:ea typeface="Arial"/>
                <a:cs typeface="Arial"/>
                <a:sym typeface="Arial"/>
              </a:rPr>
              <a:t>on </a:t>
            </a:r>
            <a:r>
              <a:rPr lang="en-US" sz="3000" b="true">
                <a:solidFill>
                  <a:srgbClr val="000000"/>
                </a:solidFill>
                <a:latin typeface="Arial Bold"/>
                <a:ea typeface="Arial Bold"/>
                <a:cs typeface="Arial Bold"/>
                <a:sym typeface="Arial Bold"/>
              </a:rPr>
              <a:t>8th February 1940</a:t>
            </a:r>
            <a:r>
              <a:rPr lang="en-US" sz="3000">
                <a:solidFill>
                  <a:srgbClr val="000000"/>
                </a:solidFill>
                <a:latin typeface="Arial"/>
                <a:ea typeface="Arial"/>
                <a:cs typeface="Arial"/>
                <a:sym typeface="Arial"/>
              </a:rPr>
              <a:t>. Approximately, 155,000 Jews (1/3 of the of the city’s total population) were forced to relocate there and made to work in the factories. However, the ghettos were only a temporary solution. They served as round-up centres – made it easier to control the Jewish population and later put them on trains for “resettlement”.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grpSp>
        <p:nvGrpSpPr>
          <p:cNvPr name="Group 8" id="8"/>
          <p:cNvGrpSpPr/>
          <p:nvPr/>
        </p:nvGrpSpPr>
        <p:grpSpPr>
          <a:xfrm rot="0">
            <a:off x="1595968" y="5676527"/>
            <a:ext cx="2331218" cy="1041442"/>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57150"/>
              <a:ext cx="655707" cy="463550"/>
            </a:xfrm>
            <a:prstGeom prst="rect">
              <a:avLst/>
            </a:prstGeom>
          </p:spPr>
          <p:txBody>
            <a:bodyPr anchor="ctr" rtlCol="false" tIns="17810" lIns="17810" bIns="17810" rIns="17810"/>
            <a:lstStyle/>
            <a:p>
              <a:pPr algn="ctr">
                <a:lnSpc>
                  <a:spcPts val="3533"/>
                </a:lnSpc>
                <a:spcBef>
                  <a:spcPct val="0"/>
                </a:spcBef>
              </a:pPr>
              <a:r>
                <a:rPr lang="en-US" sz="2524" spc="-78">
                  <a:solidFill>
                    <a:srgbClr val="FFFFFF"/>
                  </a:solidFill>
                  <a:latin typeface="Questrial"/>
                  <a:ea typeface="Questrial"/>
                  <a:cs typeface="Questrial"/>
                  <a:sym typeface="Questrial"/>
                </a:rPr>
                <a:t>Jan 1933</a:t>
              </a:r>
            </a:p>
          </p:txBody>
        </p:sp>
      </p:grpSp>
      <p:grpSp>
        <p:nvGrpSpPr>
          <p:cNvPr name="Group 11" id="11"/>
          <p:cNvGrpSpPr/>
          <p:nvPr/>
        </p:nvGrpSpPr>
        <p:grpSpPr>
          <a:xfrm rot="0">
            <a:off x="3621178" y="5676527"/>
            <a:ext cx="2220798" cy="1041442"/>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57150"/>
              <a:ext cx="612618" cy="463550"/>
            </a:xfrm>
            <a:prstGeom prst="rect">
              <a:avLst/>
            </a:prstGeom>
          </p:spPr>
          <p:txBody>
            <a:bodyPr anchor="ctr" rtlCol="false" tIns="17810" lIns="17810" bIns="17810" rIns="17810"/>
            <a:lstStyle/>
            <a:p>
              <a:pPr algn="ctr">
                <a:lnSpc>
                  <a:spcPts val="3533"/>
                </a:lnSpc>
                <a:spcBef>
                  <a:spcPct val="0"/>
                </a:spcBef>
              </a:pPr>
              <a:r>
                <a:rPr lang="en-US" sz="2524" spc="-78">
                  <a:solidFill>
                    <a:srgbClr val="FFFFFF"/>
                  </a:solidFill>
                  <a:latin typeface="Questrial"/>
                  <a:ea typeface="Questrial"/>
                  <a:cs typeface="Questrial"/>
                  <a:sym typeface="Questrial"/>
                </a:rPr>
                <a:t>Apr 1933</a:t>
              </a:r>
            </a:p>
          </p:txBody>
        </p:sp>
      </p:grpSp>
      <p:grpSp>
        <p:nvGrpSpPr>
          <p:cNvPr name="Group 14" id="14"/>
          <p:cNvGrpSpPr/>
          <p:nvPr/>
        </p:nvGrpSpPr>
        <p:grpSpPr>
          <a:xfrm rot="0">
            <a:off x="5577298" y="5676527"/>
            <a:ext cx="2303504" cy="1041442"/>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66675"/>
              <a:ext cx="644892"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ea typeface="Questrial"/>
                  <a:cs typeface="Questrial"/>
                  <a:sym typeface="Questrial"/>
                </a:rPr>
                <a:t>1935</a:t>
              </a:r>
            </a:p>
          </p:txBody>
        </p:sp>
      </p:grpSp>
      <p:sp>
        <p:nvSpPr>
          <p:cNvPr name="AutoShape 17" id="17"/>
          <p:cNvSpPr/>
          <p:nvPr/>
        </p:nvSpPr>
        <p:spPr>
          <a:xfrm flipV="true">
            <a:off x="2730976" y="6923504"/>
            <a:ext cx="0" cy="2447572"/>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567343" y="5676527"/>
            <a:ext cx="2331218" cy="1041442"/>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66675"/>
              <a:ext cx="655707"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ea typeface="Questrial"/>
                  <a:cs typeface="Questrial"/>
                  <a:sym typeface="Questrial"/>
                </a:rPr>
                <a:t>1938</a:t>
              </a:r>
            </a:p>
          </p:txBody>
        </p:sp>
      </p:grpSp>
      <p:grpSp>
        <p:nvGrpSpPr>
          <p:cNvPr name="Group 21" id="21"/>
          <p:cNvGrpSpPr/>
          <p:nvPr/>
        </p:nvGrpSpPr>
        <p:grpSpPr>
          <a:xfrm rot="0">
            <a:off x="9592553" y="5676527"/>
            <a:ext cx="2220798" cy="1041442"/>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66675"/>
              <a:ext cx="612618"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ea typeface="Questrial"/>
                  <a:cs typeface="Questrial"/>
                  <a:sym typeface="Questrial"/>
                </a:rPr>
                <a:t>1941</a:t>
              </a:r>
            </a:p>
          </p:txBody>
        </p:sp>
      </p:grpSp>
      <p:grpSp>
        <p:nvGrpSpPr>
          <p:cNvPr name="Group 24" id="24"/>
          <p:cNvGrpSpPr/>
          <p:nvPr/>
        </p:nvGrpSpPr>
        <p:grpSpPr>
          <a:xfrm rot="0">
            <a:off x="11548674" y="5676527"/>
            <a:ext cx="2303504" cy="1041442"/>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66675"/>
              <a:ext cx="644892"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ea typeface="Questrial"/>
                  <a:cs typeface="Questrial"/>
                  <a:sym typeface="Questrial"/>
                </a:rPr>
                <a:t>1942</a:t>
              </a:r>
            </a:p>
          </p:txBody>
        </p:sp>
      </p:grpSp>
      <p:grpSp>
        <p:nvGrpSpPr>
          <p:cNvPr name="Group 27" id="27"/>
          <p:cNvGrpSpPr/>
          <p:nvPr/>
        </p:nvGrpSpPr>
        <p:grpSpPr>
          <a:xfrm rot="0">
            <a:off x="13542299" y="5676527"/>
            <a:ext cx="2331218" cy="1041442"/>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66675"/>
              <a:ext cx="655707"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ea typeface="Questrial"/>
                  <a:cs typeface="Questrial"/>
                  <a:sym typeface="Questrial"/>
                </a:rPr>
                <a:t>1945</a:t>
              </a:r>
            </a:p>
          </p:txBody>
        </p:sp>
      </p:grpSp>
      <p:grpSp>
        <p:nvGrpSpPr>
          <p:cNvPr name="Group 30" id="30"/>
          <p:cNvGrpSpPr/>
          <p:nvPr/>
        </p:nvGrpSpPr>
        <p:grpSpPr>
          <a:xfrm rot="0">
            <a:off x="1267415" y="8280617"/>
            <a:ext cx="2988325" cy="1359254"/>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2" id="32"/>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33" id="33"/>
          <p:cNvSpPr/>
          <p:nvPr/>
        </p:nvSpPr>
        <p:spPr>
          <a:xfrm flipV="true">
            <a:off x="6572670" y="6923504"/>
            <a:ext cx="0" cy="2447572"/>
          </a:xfrm>
          <a:prstGeom prst="line">
            <a:avLst/>
          </a:prstGeom>
          <a:ln cap="flat" w="9525">
            <a:solidFill>
              <a:srgbClr val="0F6FC6"/>
            </a:solidFill>
            <a:prstDash val="solid"/>
            <a:headEnd type="none" len="sm" w="sm"/>
            <a:tailEnd type="none" len="sm" w="sm"/>
          </a:ln>
        </p:spPr>
      </p:sp>
      <p:grpSp>
        <p:nvGrpSpPr>
          <p:cNvPr name="Group 34" id="34"/>
          <p:cNvGrpSpPr/>
          <p:nvPr/>
        </p:nvGrpSpPr>
        <p:grpSpPr>
          <a:xfrm rot="0">
            <a:off x="5086158" y="8280617"/>
            <a:ext cx="2988325" cy="1359254"/>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37" id="37"/>
          <p:cNvSpPr/>
          <p:nvPr/>
        </p:nvSpPr>
        <p:spPr>
          <a:xfrm flipV="true">
            <a:off x="10727562" y="6922434"/>
            <a:ext cx="0" cy="2447572"/>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9282810" y="8279546"/>
            <a:ext cx="2988325" cy="1359254"/>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41" id="41"/>
          <p:cNvSpPr/>
          <p:nvPr/>
        </p:nvSpPr>
        <p:spPr>
          <a:xfrm rot="-5400000">
            <a:off x="13115071" y="7606002"/>
            <a:ext cx="2110116" cy="0"/>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13213746" y="8278475"/>
            <a:ext cx="2988325" cy="1359254"/>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45" id="45"/>
          <p:cNvSpPr/>
          <p:nvPr/>
        </p:nvSpPr>
        <p:spPr>
          <a:xfrm flipV="true">
            <a:off x="4723926" y="3034144"/>
            <a:ext cx="0" cy="2447572"/>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3237414" y="2752391"/>
            <a:ext cx="2988325" cy="1359254"/>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49" id="49"/>
          <p:cNvSpPr/>
          <p:nvPr/>
        </p:nvSpPr>
        <p:spPr>
          <a:xfrm flipV="true">
            <a:off x="8725302" y="3034144"/>
            <a:ext cx="0" cy="2447572"/>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7238790" y="2752391"/>
            <a:ext cx="2988325" cy="1359254"/>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53" id="53"/>
          <p:cNvSpPr/>
          <p:nvPr/>
        </p:nvSpPr>
        <p:spPr>
          <a:xfrm flipV="true">
            <a:off x="12692776" y="3028736"/>
            <a:ext cx="0" cy="2447572"/>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11206264" y="2746982"/>
            <a:ext cx="2988325" cy="1359254"/>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grpSp>
        <p:nvGrpSpPr>
          <p:cNvPr name="Group 57" id="57"/>
          <p:cNvGrpSpPr/>
          <p:nvPr/>
        </p:nvGrpSpPr>
        <p:grpSpPr>
          <a:xfrm rot="0">
            <a:off x="6701612" y="692910"/>
            <a:ext cx="4621345" cy="665919"/>
            <a:chOff x="0" y="0"/>
            <a:chExt cx="1220502" cy="175870"/>
          </a:xfrm>
        </p:grpSpPr>
        <p:sp>
          <p:nvSpPr>
            <p:cNvPr name="Freeform 58" id="58"/>
            <p:cNvSpPr/>
            <p:nvPr/>
          </p:nvSpPr>
          <p:spPr>
            <a:xfrm flipH="false" flipV="false" rot="0">
              <a:off x="0" y="0"/>
              <a:ext cx="1220502" cy="175870"/>
            </a:xfrm>
            <a:custGeom>
              <a:avLst/>
              <a:gdLst/>
              <a:ahLst/>
              <a:cxnLst/>
              <a:rect r="r" b="b" t="t" l="l"/>
              <a:pathLst>
                <a:path h="175870" w="1220502">
                  <a:moveTo>
                    <a:pt x="10052" y="0"/>
                  </a:moveTo>
                  <a:lnTo>
                    <a:pt x="1210451" y="0"/>
                  </a:lnTo>
                  <a:cubicBezTo>
                    <a:pt x="1216002" y="0"/>
                    <a:pt x="1220502" y="4500"/>
                    <a:pt x="1220502" y="10052"/>
                  </a:cubicBezTo>
                  <a:lnTo>
                    <a:pt x="1220502" y="165818"/>
                  </a:lnTo>
                  <a:cubicBezTo>
                    <a:pt x="1220502" y="171370"/>
                    <a:pt x="1216002" y="175870"/>
                    <a:pt x="1210451" y="175870"/>
                  </a:cubicBezTo>
                  <a:lnTo>
                    <a:pt x="10052" y="175870"/>
                  </a:lnTo>
                  <a:cubicBezTo>
                    <a:pt x="7386" y="175870"/>
                    <a:pt x="4829" y="174811"/>
                    <a:pt x="2944" y="172926"/>
                  </a:cubicBezTo>
                  <a:cubicBezTo>
                    <a:pt x="1059" y="171041"/>
                    <a:pt x="0" y="168484"/>
                    <a:pt x="0" y="165818"/>
                  </a:cubicBezTo>
                  <a:lnTo>
                    <a:pt x="0" y="10052"/>
                  </a:lnTo>
                  <a:cubicBezTo>
                    <a:pt x="0" y="4500"/>
                    <a:pt x="4500" y="0"/>
                    <a:pt x="10052" y="0"/>
                  </a:cubicBezTo>
                  <a:close/>
                </a:path>
              </a:pathLst>
            </a:custGeom>
            <a:solidFill>
              <a:srgbClr val="0F6FC6"/>
            </a:solidFill>
          </p:spPr>
        </p:sp>
        <p:sp>
          <p:nvSpPr>
            <p:cNvPr name="TextBox 59" id="59"/>
            <p:cNvSpPr txBox="true"/>
            <p:nvPr/>
          </p:nvSpPr>
          <p:spPr>
            <a:xfrm>
              <a:off x="0" y="-66675"/>
              <a:ext cx="1220502" cy="242545"/>
            </a:xfrm>
            <a:prstGeom prst="rect">
              <a:avLst/>
            </a:prstGeom>
          </p:spPr>
          <p:txBody>
            <a:bodyPr anchor="ctr" rtlCol="false" tIns="71241" lIns="71241" bIns="71241" rIns="71241"/>
            <a:lstStyle/>
            <a:p>
              <a:pPr algn="ctr">
                <a:lnSpc>
                  <a:spcPts val="4980"/>
                </a:lnSpc>
              </a:pPr>
              <a:r>
                <a:rPr lang="en-US" sz="3609" spc="353">
                  <a:solidFill>
                    <a:srgbClr val="FFFFFF"/>
                  </a:solidFill>
                  <a:latin typeface="Questrial"/>
                  <a:ea typeface="Questrial"/>
                  <a:cs typeface="Questrial"/>
                  <a:sym typeface="Questrial"/>
                </a:rPr>
                <a:t>THE HOLOCAUST</a:t>
              </a:r>
            </a:p>
          </p:txBody>
        </p:sp>
      </p:grpSp>
      <p:sp>
        <p:nvSpPr>
          <p:cNvPr name="TextBox 60" id="60"/>
          <p:cNvSpPr txBox="true"/>
          <p:nvPr/>
        </p:nvSpPr>
        <p:spPr>
          <a:xfrm rot="0">
            <a:off x="3622941" y="1744435"/>
            <a:ext cx="10808321" cy="650122"/>
          </a:xfrm>
          <a:prstGeom prst="rect">
            <a:avLst/>
          </a:prstGeom>
        </p:spPr>
        <p:txBody>
          <a:bodyPr anchor="t" rtlCol="false" tIns="0" lIns="0" bIns="0" rIns="0">
            <a:spAutoFit/>
          </a:bodyPr>
          <a:lstStyle/>
          <a:p>
            <a:pPr algn="ctr">
              <a:lnSpc>
                <a:spcPts val="2446"/>
              </a:lnSpc>
              <a:spcBef>
                <a:spcPct val="0"/>
              </a:spcBef>
            </a:pPr>
            <a:r>
              <a:rPr lang="en-US" b="true" sz="1773" spc="173">
                <a:solidFill>
                  <a:srgbClr val="0F6FC6"/>
                </a:solidFill>
                <a:latin typeface="Arial Bold"/>
                <a:ea typeface="Arial Bold"/>
                <a:cs typeface="Arial Bold"/>
                <a:sym typeface="Arial Bold"/>
              </a:rPr>
              <a:t>3.10 EXPLORE </a:t>
            </a:r>
            <a:r>
              <a:rPr lang="en-US" sz="1773" spc="173">
                <a:solidFill>
                  <a:srgbClr val="000000"/>
                </a:solidFill>
                <a:latin typeface="Arial"/>
                <a:ea typeface="Arial"/>
                <a:cs typeface="Arial"/>
                <a:sym typeface="Arial"/>
              </a:rPr>
              <a:t>the significance of genocide, including the causes, course and consequences of the Holocaust</a:t>
            </a:r>
          </a:p>
        </p:txBody>
      </p:sp>
      <p:sp>
        <p:nvSpPr>
          <p:cNvPr name="Freeform 61" id="61"/>
          <p:cNvSpPr/>
          <p:nvPr/>
        </p:nvSpPr>
        <p:spPr>
          <a:xfrm flipH="false" flipV="false" rot="0">
            <a:off x="13438977" y="115552"/>
            <a:ext cx="2431566" cy="1820635"/>
          </a:xfrm>
          <a:custGeom>
            <a:avLst/>
            <a:gdLst/>
            <a:ahLst/>
            <a:cxnLst/>
            <a:rect r="r" b="b" t="t" l="l"/>
            <a:pathLst>
              <a:path h="1820635" w="2431566">
                <a:moveTo>
                  <a:pt x="0" y="0"/>
                </a:moveTo>
                <a:lnTo>
                  <a:pt x="2431566" y="0"/>
                </a:lnTo>
                <a:lnTo>
                  <a:pt x="2431566" y="1820635"/>
                </a:lnTo>
                <a:lnTo>
                  <a:pt x="0" y="18206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2" id="62"/>
          <p:cNvSpPr/>
          <p:nvPr/>
        </p:nvSpPr>
        <p:spPr>
          <a:xfrm flipH="false" flipV="false" rot="0">
            <a:off x="4845107" y="115552"/>
            <a:ext cx="1434972" cy="1656533"/>
          </a:xfrm>
          <a:custGeom>
            <a:avLst/>
            <a:gdLst/>
            <a:ahLst/>
            <a:cxnLst/>
            <a:rect r="r" b="b" t="t" l="l"/>
            <a:pathLst>
              <a:path h="1656533" w="1434972">
                <a:moveTo>
                  <a:pt x="0" y="0"/>
                </a:moveTo>
                <a:lnTo>
                  <a:pt x="1434972" y="0"/>
                </a:lnTo>
                <a:lnTo>
                  <a:pt x="1434972" y="1656534"/>
                </a:lnTo>
                <a:lnTo>
                  <a:pt x="0" y="16565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3" id="63"/>
          <p:cNvSpPr/>
          <p:nvPr/>
        </p:nvSpPr>
        <p:spPr>
          <a:xfrm flipH="false" flipV="false" rot="-10800000">
            <a:off x="13438977" y="0"/>
            <a:ext cx="2354076" cy="1953883"/>
          </a:xfrm>
          <a:custGeom>
            <a:avLst/>
            <a:gdLst/>
            <a:ahLst/>
            <a:cxnLst/>
            <a:rect r="r" b="b" t="t" l="l"/>
            <a:pathLst>
              <a:path h="1953883" w="2354076">
                <a:moveTo>
                  <a:pt x="0" y="0"/>
                </a:moveTo>
                <a:lnTo>
                  <a:pt x="2354076" y="0"/>
                </a:lnTo>
                <a:lnTo>
                  <a:pt x="2354076" y="1953883"/>
                </a:lnTo>
                <a:lnTo>
                  <a:pt x="0" y="1953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4" id="64"/>
          <p:cNvSpPr/>
          <p:nvPr/>
        </p:nvSpPr>
        <p:spPr>
          <a:xfrm flipH="false" flipV="false" rot="0">
            <a:off x="2545824" y="4140178"/>
            <a:ext cx="1842697" cy="1536348"/>
          </a:xfrm>
          <a:custGeom>
            <a:avLst/>
            <a:gdLst/>
            <a:ahLst/>
            <a:cxnLst/>
            <a:rect r="r" b="b" t="t" l="l"/>
            <a:pathLst>
              <a:path h="1536348" w="1842697">
                <a:moveTo>
                  <a:pt x="0" y="0"/>
                </a:moveTo>
                <a:lnTo>
                  <a:pt x="1842697" y="0"/>
                </a:lnTo>
                <a:lnTo>
                  <a:pt x="1842697" y="1536349"/>
                </a:lnTo>
                <a:lnTo>
                  <a:pt x="0" y="15363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5" id="65"/>
          <p:cNvSpPr/>
          <p:nvPr/>
        </p:nvSpPr>
        <p:spPr>
          <a:xfrm flipH="false" flipV="false" rot="0">
            <a:off x="1661555" y="1865955"/>
            <a:ext cx="1230260" cy="1929819"/>
          </a:xfrm>
          <a:custGeom>
            <a:avLst/>
            <a:gdLst/>
            <a:ahLst/>
            <a:cxnLst/>
            <a:rect r="r" b="b" t="t" l="l"/>
            <a:pathLst>
              <a:path h="1929819" w="1230260">
                <a:moveTo>
                  <a:pt x="0" y="0"/>
                </a:moveTo>
                <a:lnTo>
                  <a:pt x="1230260" y="0"/>
                </a:lnTo>
                <a:lnTo>
                  <a:pt x="1230260" y="1929819"/>
                </a:lnTo>
                <a:lnTo>
                  <a:pt x="0" y="192981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6" id="66"/>
          <p:cNvSpPr/>
          <p:nvPr/>
        </p:nvSpPr>
        <p:spPr>
          <a:xfrm flipH="false" flipV="false" rot="0">
            <a:off x="5910759" y="4086503"/>
            <a:ext cx="1587800" cy="1590024"/>
          </a:xfrm>
          <a:custGeom>
            <a:avLst/>
            <a:gdLst/>
            <a:ahLst/>
            <a:cxnLst/>
            <a:rect r="r" b="b" t="t" l="l"/>
            <a:pathLst>
              <a:path h="1590024" w="1587800">
                <a:moveTo>
                  <a:pt x="0" y="0"/>
                </a:moveTo>
                <a:lnTo>
                  <a:pt x="1587801" y="0"/>
                </a:lnTo>
                <a:lnTo>
                  <a:pt x="1587801" y="1590024"/>
                </a:lnTo>
                <a:lnTo>
                  <a:pt x="0" y="1590024"/>
                </a:lnTo>
                <a:lnTo>
                  <a:pt x="0" y="0"/>
                </a:lnTo>
                <a:close/>
              </a:path>
            </a:pathLst>
          </a:custGeom>
          <a:blipFill>
            <a:blip r:embed="rId12"/>
            <a:stretch>
              <a:fillRect l="0" t="0" r="0" b="0"/>
            </a:stretch>
          </a:blipFill>
        </p:spPr>
      </p:sp>
      <p:sp>
        <p:nvSpPr>
          <p:cNvPr name="Freeform 67" id="67"/>
          <p:cNvSpPr/>
          <p:nvPr/>
        </p:nvSpPr>
        <p:spPr>
          <a:xfrm flipH="false" flipV="false" rot="0">
            <a:off x="15384215" y="6787905"/>
            <a:ext cx="1474379" cy="1422776"/>
          </a:xfrm>
          <a:custGeom>
            <a:avLst/>
            <a:gdLst/>
            <a:ahLst/>
            <a:cxnLst/>
            <a:rect r="r" b="b" t="t" l="l"/>
            <a:pathLst>
              <a:path h="1422776" w="1474379">
                <a:moveTo>
                  <a:pt x="0" y="0"/>
                </a:moveTo>
                <a:lnTo>
                  <a:pt x="1474379" y="0"/>
                </a:lnTo>
                <a:lnTo>
                  <a:pt x="1474379" y="1422776"/>
                </a:lnTo>
                <a:lnTo>
                  <a:pt x="0" y="142277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8" id="68"/>
          <p:cNvSpPr/>
          <p:nvPr/>
        </p:nvSpPr>
        <p:spPr>
          <a:xfrm flipH="false" flipV="false" rot="0">
            <a:off x="3927186" y="6908469"/>
            <a:ext cx="1270153" cy="1270153"/>
          </a:xfrm>
          <a:custGeom>
            <a:avLst/>
            <a:gdLst/>
            <a:ahLst/>
            <a:cxnLst/>
            <a:rect r="r" b="b" t="t" l="l"/>
            <a:pathLst>
              <a:path h="1270153" w="1270153">
                <a:moveTo>
                  <a:pt x="0" y="0"/>
                </a:moveTo>
                <a:lnTo>
                  <a:pt x="1270154" y="0"/>
                </a:lnTo>
                <a:lnTo>
                  <a:pt x="1270154" y="1270153"/>
                </a:lnTo>
                <a:lnTo>
                  <a:pt x="0" y="127015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9" id="69"/>
          <p:cNvSpPr/>
          <p:nvPr/>
        </p:nvSpPr>
        <p:spPr>
          <a:xfrm flipH="false" flipV="false" rot="0">
            <a:off x="12055358" y="6859909"/>
            <a:ext cx="1259535" cy="1332841"/>
          </a:xfrm>
          <a:custGeom>
            <a:avLst/>
            <a:gdLst/>
            <a:ahLst/>
            <a:cxnLst/>
            <a:rect r="r" b="b" t="t" l="l"/>
            <a:pathLst>
              <a:path h="1332841" w="1259535">
                <a:moveTo>
                  <a:pt x="0" y="0"/>
                </a:moveTo>
                <a:lnTo>
                  <a:pt x="1259535" y="0"/>
                </a:lnTo>
                <a:lnTo>
                  <a:pt x="1259535" y="1332841"/>
                </a:lnTo>
                <a:lnTo>
                  <a:pt x="0" y="133284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70" id="70"/>
          <p:cNvSpPr/>
          <p:nvPr/>
        </p:nvSpPr>
        <p:spPr>
          <a:xfrm flipH="false" flipV="false" rot="0">
            <a:off x="882647" y="6818722"/>
            <a:ext cx="1557816" cy="1361142"/>
          </a:xfrm>
          <a:custGeom>
            <a:avLst/>
            <a:gdLst/>
            <a:ahLst/>
            <a:cxnLst/>
            <a:rect r="r" b="b" t="t" l="l"/>
            <a:pathLst>
              <a:path h="1361142" w="1557816">
                <a:moveTo>
                  <a:pt x="0" y="0"/>
                </a:moveTo>
                <a:lnTo>
                  <a:pt x="1557817" y="0"/>
                </a:lnTo>
                <a:lnTo>
                  <a:pt x="1557817" y="1361142"/>
                </a:lnTo>
                <a:lnTo>
                  <a:pt x="0" y="136114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nvGrpSpPr>
          <p:cNvPr name="Group 71" id="71"/>
          <p:cNvGrpSpPr/>
          <p:nvPr/>
        </p:nvGrpSpPr>
        <p:grpSpPr>
          <a:xfrm rot="0">
            <a:off x="7764109" y="6818722"/>
            <a:ext cx="2315353" cy="1305280"/>
            <a:chOff x="0" y="0"/>
            <a:chExt cx="3087137" cy="1740373"/>
          </a:xfrm>
        </p:grpSpPr>
        <p:sp>
          <p:nvSpPr>
            <p:cNvPr name="Freeform 72" id="72"/>
            <p:cNvSpPr/>
            <p:nvPr/>
          </p:nvSpPr>
          <p:spPr>
            <a:xfrm flipH="false" flipV="false" rot="0">
              <a:off x="0" y="596028"/>
              <a:ext cx="2452214" cy="1069778"/>
            </a:xfrm>
            <a:custGeom>
              <a:avLst/>
              <a:gdLst/>
              <a:ahLst/>
              <a:cxnLst/>
              <a:rect r="r" b="b" t="t" l="l"/>
              <a:pathLst>
                <a:path h="1069778" w="2452214">
                  <a:moveTo>
                    <a:pt x="0" y="0"/>
                  </a:moveTo>
                  <a:lnTo>
                    <a:pt x="2452214" y="0"/>
                  </a:lnTo>
                  <a:lnTo>
                    <a:pt x="2452214" y="1069778"/>
                  </a:lnTo>
                  <a:lnTo>
                    <a:pt x="0" y="106977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73" id="73"/>
            <p:cNvSpPr/>
            <p:nvPr/>
          </p:nvSpPr>
          <p:spPr>
            <a:xfrm flipH="false" flipV="false" rot="0">
              <a:off x="0" y="0"/>
              <a:ext cx="3087137" cy="1740373"/>
            </a:xfrm>
            <a:custGeom>
              <a:avLst/>
              <a:gdLst/>
              <a:ahLst/>
              <a:cxnLst/>
              <a:rect r="r" b="b" t="t" l="l"/>
              <a:pathLst>
                <a:path h="1740373" w="3087137">
                  <a:moveTo>
                    <a:pt x="0" y="0"/>
                  </a:moveTo>
                  <a:lnTo>
                    <a:pt x="3087137" y="0"/>
                  </a:lnTo>
                  <a:lnTo>
                    <a:pt x="3087137" y="1740373"/>
                  </a:lnTo>
                  <a:lnTo>
                    <a:pt x="0" y="1740373"/>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sp>
        <p:nvSpPr>
          <p:cNvPr name="Freeform 74" id="74"/>
          <p:cNvSpPr/>
          <p:nvPr/>
        </p:nvSpPr>
        <p:spPr>
          <a:xfrm flipH="false" flipV="false" rot="0">
            <a:off x="2199746" y="0"/>
            <a:ext cx="2534853" cy="1772086"/>
          </a:xfrm>
          <a:custGeom>
            <a:avLst/>
            <a:gdLst/>
            <a:ahLst/>
            <a:cxnLst/>
            <a:rect r="r" b="b" t="t" l="l"/>
            <a:pathLst>
              <a:path h="1772086" w="2534853">
                <a:moveTo>
                  <a:pt x="0" y="0"/>
                </a:moveTo>
                <a:lnTo>
                  <a:pt x="2534853" y="0"/>
                </a:lnTo>
                <a:lnTo>
                  <a:pt x="2534853" y="1772086"/>
                </a:lnTo>
                <a:lnTo>
                  <a:pt x="0" y="1772086"/>
                </a:lnTo>
                <a:lnTo>
                  <a:pt x="0" y="0"/>
                </a:lnTo>
                <a:close/>
              </a:path>
            </a:pathLst>
          </a:custGeom>
          <a:blipFill>
            <a:blip r:embed="rId25"/>
            <a:stretch>
              <a:fillRect l="-1645" t="-2890" r="-2922" b="-2716"/>
            </a:stretch>
          </a:blipFill>
        </p:spPr>
      </p:sp>
      <p:sp>
        <p:nvSpPr>
          <p:cNvPr name="TextBox 75" id="75"/>
          <p:cNvSpPr txBox="true"/>
          <p:nvPr/>
        </p:nvSpPr>
        <p:spPr>
          <a:xfrm rot="0">
            <a:off x="3385164" y="2967469"/>
            <a:ext cx="2693018" cy="866159"/>
          </a:xfrm>
          <a:prstGeom prst="rect">
            <a:avLst/>
          </a:prstGeom>
        </p:spPr>
        <p:txBody>
          <a:bodyPr anchor="t" rtlCol="false" tIns="0" lIns="0" bIns="0" rIns="0">
            <a:spAutoFit/>
          </a:bodyPr>
          <a:lstStyle/>
          <a:p>
            <a:pPr algn="ctr" marL="0" indent="0" lvl="0">
              <a:lnSpc>
                <a:spcPts val="2244"/>
              </a:lnSpc>
              <a:spcBef>
                <a:spcPct val="0"/>
              </a:spcBef>
            </a:pPr>
            <a:r>
              <a:rPr lang="en-US" sz="1626" spc="159">
                <a:solidFill>
                  <a:srgbClr val="000000"/>
                </a:solidFill>
                <a:latin typeface="Arial"/>
                <a:ea typeface="Arial"/>
                <a:cs typeface="Arial"/>
                <a:sym typeface="Arial"/>
              </a:rPr>
              <a:t>The first </a:t>
            </a:r>
            <a:r>
              <a:rPr lang="en-US" b="true" sz="1626" spc="159">
                <a:solidFill>
                  <a:srgbClr val="0F6FC6"/>
                </a:solidFill>
                <a:latin typeface="Arial Bold"/>
                <a:ea typeface="Arial Bold"/>
                <a:cs typeface="Arial Bold"/>
                <a:sym typeface="Arial Bold"/>
              </a:rPr>
              <a:t>Concentration Camp</a:t>
            </a:r>
            <a:r>
              <a:rPr lang="en-US" b="true" sz="1626" spc="159">
                <a:solidFill>
                  <a:srgbClr val="000000"/>
                </a:solidFill>
                <a:latin typeface="Arial Bold"/>
                <a:ea typeface="Arial Bold"/>
                <a:cs typeface="Arial Bold"/>
                <a:sym typeface="Arial Bold"/>
              </a:rPr>
              <a:t> </a:t>
            </a:r>
            <a:r>
              <a:rPr lang="en-US" sz="1626" spc="159">
                <a:solidFill>
                  <a:srgbClr val="000000"/>
                </a:solidFill>
                <a:latin typeface="Arial"/>
                <a:ea typeface="Arial"/>
                <a:cs typeface="Arial"/>
                <a:sym typeface="Arial"/>
              </a:rPr>
              <a:t>is opened at </a:t>
            </a:r>
            <a:r>
              <a:rPr lang="en-US" b="true" sz="1626" spc="159">
                <a:solidFill>
                  <a:srgbClr val="0F6FC6"/>
                </a:solidFill>
                <a:latin typeface="Arial Bold"/>
                <a:ea typeface="Arial Bold"/>
                <a:cs typeface="Arial Bold"/>
                <a:sym typeface="Arial Bold"/>
              </a:rPr>
              <a:t>Dachau</a:t>
            </a:r>
            <a:r>
              <a:rPr lang="en-US" sz="1626" spc="159">
                <a:solidFill>
                  <a:srgbClr val="000000"/>
                </a:solidFill>
                <a:latin typeface="Arial"/>
                <a:ea typeface="Arial"/>
                <a:cs typeface="Arial"/>
                <a:sym typeface="Arial"/>
              </a:rPr>
              <a:t>.</a:t>
            </a:r>
          </a:p>
        </p:txBody>
      </p:sp>
      <p:sp>
        <p:nvSpPr>
          <p:cNvPr name="TextBox 76" id="76"/>
          <p:cNvSpPr txBox="true"/>
          <p:nvPr/>
        </p:nvSpPr>
        <p:spPr>
          <a:xfrm rot="0">
            <a:off x="7386443" y="2773715"/>
            <a:ext cx="2693018" cy="1263194"/>
          </a:xfrm>
          <a:prstGeom prst="rect">
            <a:avLst/>
          </a:prstGeom>
        </p:spPr>
        <p:txBody>
          <a:bodyPr anchor="t" rtlCol="false" tIns="0" lIns="0" bIns="0" rIns="0">
            <a:spAutoFit/>
          </a:bodyPr>
          <a:lstStyle/>
          <a:p>
            <a:pPr algn="ctr" marL="0" indent="0" lvl="0">
              <a:lnSpc>
                <a:spcPts val="2020"/>
              </a:lnSpc>
              <a:spcBef>
                <a:spcPct val="0"/>
              </a:spcBef>
            </a:pPr>
            <a:r>
              <a:rPr lang="en-US" b="true" sz="1463" spc="143">
                <a:solidFill>
                  <a:srgbClr val="0F6FC6"/>
                </a:solidFill>
                <a:latin typeface="Arial Bold"/>
                <a:ea typeface="Arial Bold"/>
                <a:cs typeface="Arial Bold"/>
                <a:sym typeface="Arial Bold"/>
              </a:rPr>
              <a:t>Kristallnacht </a:t>
            </a:r>
            <a:r>
              <a:rPr lang="en-US" sz="1463" spc="143">
                <a:solidFill>
                  <a:srgbClr val="000000"/>
                </a:solidFill>
                <a:latin typeface="Arial"/>
                <a:ea typeface="Arial"/>
                <a:cs typeface="Arial"/>
                <a:sym typeface="Arial"/>
              </a:rPr>
              <a:t>(</a:t>
            </a:r>
            <a:r>
              <a:rPr lang="en-US" b="true" sz="1463" spc="143">
                <a:solidFill>
                  <a:srgbClr val="0F6FC6"/>
                </a:solidFill>
                <a:latin typeface="Arial Bold"/>
                <a:ea typeface="Arial Bold"/>
                <a:cs typeface="Arial Bold"/>
                <a:sym typeface="Arial Bold"/>
              </a:rPr>
              <a:t>The Night of the Broken Glass</a:t>
            </a:r>
            <a:r>
              <a:rPr lang="en-US" sz="1463" spc="143">
                <a:solidFill>
                  <a:srgbClr val="000000"/>
                </a:solidFill>
                <a:latin typeface="Arial"/>
                <a:ea typeface="Arial"/>
                <a:cs typeface="Arial"/>
                <a:sym typeface="Arial"/>
              </a:rPr>
              <a:t>); hundreds of Jewish properties and business are destroyed.</a:t>
            </a:r>
          </a:p>
        </p:txBody>
      </p:sp>
      <p:sp>
        <p:nvSpPr>
          <p:cNvPr name="TextBox 77" id="77"/>
          <p:cNvSpPr txBox="true"/>
          <p:nvPr/>
        </p:nvSpPr>
        <p:spPr>
          <a:xfrm rot="0">
            <a:off x="11338616" y="2849004"/>
            <a:ext cx="2693018" cy="1145049"/>
          </a:xfrm>
          <a:prstGeom prst="rect">
            <a:avLst/>
          </a:prstGeom>
        </p:spPr>
        <p:txBody>
          <a:bodyPr anchor="t" rtlCol="false" tIns="0" lIns="0" bIns="0" rIns="0">
            <a:spAutoFit/>
          </a:bodyPr>
          <a:lstStyle/>
          <a:p>
            <a:pPr algn="ctr" marL="0" indent="0" lvl="0">
              <a:lnSpc>
                <a:spcPts val="2244"/>
              </a:lnSpc>
              <a:spcBef>
                <a:spcPct val="0"/>
              </a:spcBef>
            </a:pPr>
            <a:r>
              <a:rPr lang="en-US" b="true" sz="1626" spc="159">
                <a:solidFill>
                  <a:srgbClr val="0F6FC6"/>
                </a:solidFill>
                <a:latin typeface="Arial Bold"/>
                <a:ea typeface="Arial Bold"/>
                <a:cs typeface="Arial Bold"/>
                <a:sym typeface="Arial Bold"/>
              </a:rPr>
              <a:t>The Final Solution</a:t>
            </a:r>
            <a:r>
              <a:rPr lang="en-US" b="true" sz="1626" spc="159">
                <a:solidFill>
                  <a:srgbClr val="000000"/>
                </a:solidFill>
                <a:latin typeface="Arial Bold"/>
                <a:ea typeface="Arial Bold"/>
                <a:cs typeface="Arial Bold"/>
                <a:sym typeface="Arial Bold"/>
              </a:rPr>
              <a:t> </a:t>
            </a:r>
            <a:r>
              <a:rPr lang="en-US" sz="1626" spc="159">
                <a:solidFill>
                  <a:srgbClr val="000000"/>
                </a:solidFill>
                <a:latin typeface="Arial"/>
                <a:ea typeface="Arial"/>
                <a:cs typeface="Arial"/>
                <a:sym typeface="Arial"/>
              </a:rPr>
              <a:t>is discussed, and actions are taken to implement the plan.</a:t>
            </a:r>
          </a:p>
        </p:txBody>
      </p:sp>
      <p:sp>
        <p:nvSpPr>
          <p:cNvPr name="TextBox 78" id="78"/>
          <p:cNvSpPr txBox="true"/>
          <p:nvPr/>
        </p:nvSpPr>
        <p:spPr>
          <a:xfrm rot="0">
            <a:off x="1376720" y="8491685"/>
            <a:ext cx="2693018" cy="866159"/>
          </a:xfrm>
          <a:prstGeom prst="rect">
            <a:avLst/>
          </a:prstGeom>
        </p:spPr>
        <p:txBody>
          <a:bodyPr anchor="t" rtlCol="false" tIns="0" lIns="0" bIns="0" rIns="0">
            <a:spAutoFit/>
          </a:bodyPr>
          <a:lstStyle/>
          <a:p>
            <a:pPr algn="ctr" marL="0" indent="0" lvl="0">
              <a:lnSpc>
                <a:spcPts val="2244"/>
              </a:lnSpc>
              <a:spcBef>
                <a:spcPct val="0"/>
              </a:spcBef>
            </a:pPr>
            <a:r>
              <a:rPr lang="en-US" b="true" sz="1626" spc="159">
                <a:solidFill>
                  <a:srgbClr val="0F6FC6"/>
                </a:solidFill>
                <a:latin typeface="Arial Bold"/>
                <a:ea typeface="Arial Bold"/>
                <a:cs typeface="Arial Bold"/>
                <a:sym typeface="Arial Bold"/>
              </a:rPr>
              <a:t>Adolf Hitler </a:t>
            </a:r>
            <a:r>
              <a:rPr lang="en-US" sz="1626" spc="159">
                <a:solidFill>
                  <a:srgbClr val="000000"/>
                </a:solidFill>
                <a:latin typeface="Arial"/>
                <a:ea typeface="Arial"/>
                <a:cs typeface="Arial"/>
                <a:sym typeface="Arial"/>
              </a:rPr>
              <a:t>becomes the </a:t>
            </a:r>
            <a:r>
              <a:rPr lang="en-US" b="true" sz="1626" spc="159">
                <a:solidFill>
                  <a:srgbClr val="0F6FC6"/>
                </a:solidFill>
                <a:latin typeface="Arial Bold"/>
                <a:ea typeface="Arial Bold"/>
                <a:cs typeface="Arial Bold"/>
                <a:sym typeface="Arial Bold"/>
              </a:rPr>
              <a:t>Chancellor of Germany</a:t>
            </a:r>
            <a:r>
              <a:rPr lang="en-US" sz="1626" spc="159">
                <a:solidFill>
                  <a:srgbClr val="000000"/>
                </a:solidFill>
                <a:latin typeface="Arial"/>
                <a:ea typeface="Arial"/>
                <a:cs typeface="Arial"/>
                <a:sym typeface="Arial"/>
              </a:rPr>
              <a:t>.</a:t>
            </a:r>
          </a:p>
        </p:txBody>
      </p:sp>
      <p:sp>
        <p:nvSpPr>
          <p:cNvPr name="TextBox 79" id="79"/>
          <p:cNvSpPr txBox="true"/>
          <p:nvPr/>
        </p:nvSpPr>
        <p:spPr>
          <a:xfrm rot="0">
            <a:off x="5233811" y="8386608"/>
            <a:ext cx="2693018" cy="1145049"/>
          </a:xfrm>
          <a:prstGeom prst="rect">
            <a:avLst/>
          </a:prstGeom>
        </p:spPr>
        <p:txBody>
          <a:bodyPr anchor="t" rtlCol="false" tIns="0" lIns="0" bIns="0" rIns="0">
            <a:spAutoFit/>
          </a:bodyPr>
          <a:lstStyle/>
          <a:p>
            <a:pPr algn="ctr" marL="0" indent="0" lvl="0">
              <a:lnSpc>
                <a:spcPts val="2244"/>
              </a:lnSpc>
              <a:spcBef>
                <a:spcPct val="0"/>
              </a:spcBef>
            </a:pPr>
            <a:r>
              <a:rPr lang="en-US" b="true" sz="1626" spc="159">
                <a:solidFill>
                  <a:srgbClr val="0F6FC6"/>
                </a:solidFill>
                <a:latin typeface="Arial Bold"/>
                <a:ea typeface="Arial Bold"/>
                <a:cs typeface="Arial Bold"/>
                <a:sym typeface="Arial Bold"/>
              </a:rPr>
              <a:t>The Nuremberg Laws</a:t>
            </a:r>
            <a:r>
              <a:rPr lang="en-US" b="true" sz="1626" spc="159">
                <a:solidFill>
                  <a:srgbClr val="000000"/>
                </a:solidFill>
                <a:latin typeface="Arial Bold"/>
                <a:ea typeface="Arial Bold"/>
                <a:cs typeface="Arial Bold"/>
                <a:sym typeface="Arial Bold"/>
              </a:rPr>
              <a:t> </a:t>
            </a:r>
            <a:r>
              <a:rPr lang="en-US" sz="1626" spc="159">
                <a:solidFill>
                  <a:srgbClr val="000000"/>
                </a:solidFill>
                <a:latin typeface="Arial"/>
                <a:ea typeface="Arial"/>
                <a:cs typeface="Arial"/>
                <a:sym typeface="Arial"/>
              </a:rPr>
              <a:t>are put in place, stripping Jews of numerous rights.</a:t>
            </a:r>
          </a:p>
        </p:txBody>
      </p:sp>
      <p:sp>
        <p:nvSpPr>
          <p:cNvPr name="TextBox 80" id="80"/>
          <p:cNvSpPr txBox="true"/>
          <p:nvPr/>
        </p:nvSpPr>
        <p:spPr>
          <a:xfrm rot="0">
            <a:off x="9430463" y="8424023"/>
            <a:ext cx="2693018" cy="1015292"/>
          </a:xfrm>
          <a:prstGeom prst="rect">
            <a:avLst/>
          </a:prstGeom>
        </p:spPr>
        <p:txBody>
          <a:bodyPr anchor="t" rtlCol="false" tIns="0" lIns="0" bIns="0" rIns="0">
            <a:spAutoFit/>
          </a:bodyPr>
          <a:lstStyle/>
          <a:p>
            <a:pPr algn="ctr" marL="0" indent="0" lvl="0">
              <a:lnSpc>
                <a:spcPts val="2020"/>
              </a:lnSpc>
              <a:spcBef>
                <a:spcPct val="0"/>
              </a:spcBef>
            </a:pPr>
            <a:r>
              <a:rPr lang="en-US" sz="1463" spc="143">
                <a:solidFill>
                  <a:srgbClr val="000000"/>
                </a:solidFill>
                <a:latin typeface="Arial"/>
                <a:ea typeface="Arial"/>
                <a:cs typeface="Arial"/>
                <a:sym typeface="Arial"/>
              </a:rPr>
              <a:t>Establishment of </a:t>
            </a:r>
            <a:r>
              <a:rPr lang="en-US" b="true" sz="1463" spc="143">
                <a:solidFill>
                  <a:srgbClr val="0F6FC6"/>
                </a:solidFill>
                <a:latin typeface="Arial Bold"/>
                <a:ea typeface="Arial Bold"/>
                <a:cs typeface="Arial Bold"/>
                <a:sym typeface="Arial Bold"/>
              </a:rPr>
              <a:t>Auschwitz II</a:t>
            </a:r>
            <a:r>
              <a:rPr lang="en-US" b="true" sz="1463" spc="143">
                <a:solidFill>
                  <a:srgbClr val="000000"/>
                </a:solidFill>
                <a:latin typeface="Arial Bold"/>
                <a:ea typeface="Arial Bold"/>
                <a:cs typeface="Arial Bold"/>
                <a:sym typeface="Arial Bold"/>
              </a:rPr>
              <a:t> </a:t>
            </a:r>
            <a:r>
              <a:rPr lang="en-US" sz="1463" spc="143">
                <a:solidFill>
                  <a:srgbClr val="000000"/>
                </a:solidFill>
                <a:latin typeface="Arial"/>
                <a:ea typeface="Arial"/>
                <a:cs typeface="Arial"/>
                <a:sym typeface="Arial"/>
              </a:rPr>
              <a:t>(</a:t>
            </a:r>
            <a:r>
              <a:rPr lang="en-US" b="true" sz="1463" spc="143">
                <a:solidFill>
                  <a:srgbClr val="0F6FC6"/>
                </a:solidFill>
                <a:latin typeface="Arial Bold"/>
                <a:ea typeface="Arial Bold"/>
                <a:cs typeface="Arial Bold"/>
                <a:sym typeface="Arial Bold"/>
              </a:rPr>
              <a:t>Birkenau</a:t>
            </a:r>
            <a:r>
              <a:rPr lang="en-US" sz="1463" spc="143">
                <a:solidFill>
                  <a:srgbClr val="000000"/>
                </a:solidFill>
                <a:latin typeface="Arial"/>
                <a:ea typeface="Arial"/>
                <a:cs typeface="Arial"/>
                <a:sym typeface="Arial"/>
              </a:rPr>
              <a:t>) for the extermination of "</a:t>
            </a:r>
            <a:r>
              <a:rPr lang="en-US" b="true" sz="1463" spc="143">
                <a:solidFill>
                  <a:srgbClr val="0F6FC6"/>
                </a:solidFill>
                <a:latin typeface="Arial Bold"/>
                <a:ea typeface="Arial Bold"/>
                <a:cs typeface="Arial Bold"/>
                <a:sym typeface="Arial Bold"/>
              </a:rPr>
              <a:t>undesirables</a:t>
            </a:r>
            <a:r>
              <a:rPr lang="en-US" sz="1463" spc="143">
                <a:solidFill>
                  <a:srgbClr val="000000"/>
                </a:solidFill>
                <a:latin typeface="Arial"/>
                <a:ea typeface="Arial"/>
                <a:cs typeface="Arial"/>
                <a:sym typeface="Arial"/>
              </a:rPr>
              <a:t>"</a:t>
            </a:r>
          </a:p>
        </p:txBody>
      </p:sp>
      <p:sp>
        <p:nvSpPr>
          <p:cNvPr name="TextBox 81" id="81"/>
          <p:cNvSpPr txBox="true"/>
          <p:nvPr/>
        </p:nvSpPr>
        <p:spPr>
          <a:xfrm rot="0">
            <a:off x="13346002" y="8526053"/>
            <a:ext cx="2693018" cy="866159"/>
          </a:xfrm>
          <a:prstGeom prst="rect">
            <a:avLst/>
          </a:prstGeom>
        </p:spPr>
        <p:txBody>
          <a:bodyPr anchor="t" rtlCol="false" tIns="0" lIns="0" bIns="0" rIns="0">
            <a:spAutoFit/>
          </a:bodyPr>
          <a:lstStyle/>
          <a:p>
            <a:pPr algn="ctr" marL="0" indent="0" lvl="0">
              <a:lnSpc>
                <a:spcPts val="2244"/>
              </a:lnSpc>
              <a:spcBef>
                <a:spcPct val="0"/>
              </a:spcBef>
            </a:pPr>
            <a:r>
              <a:rPr lang="en-US" b="true" sz="1626" spc="159">
                <a:solidFill>
                  <a:srgbClr val="0F6FC6"/>
                </a:solidFill>
                <a:latin typeface="Arial Bold"/>
                <a:ea typeface="Arial Bold"/>
                <a:cs typeface="Arial Bold"/>
                <a:sym typeface="Arial Bold"/>
              </a:rPr>
              <a:t>Auschwitz </a:t>
            </a:r>
            <a:r>
              <a:rPr lang="en-US" sz="1626" spc="159">
                <a:solidFill>
                  <a:srgbClr val="000000"/>
                </a:solidFill>
                <a:latin typeface="Arial"/>
                <a:ea typeface="Arial"/>
                <a:cs typeface="Arial"/>
                <a:sym typeface="Arial"/>
              </a:rPr>
              <a:t>is liberated by the </a:t>
            </a:r>
            <a:r>
              <a:rPr lang="en-US" b="true" sz="1626" spc="159">
                <a:solidFill>
                  <a:srgbClr val="0F6FC6"/>
                </a:solidFill>
                <a:latin typeface="Arial Bold"/>
                <a:ea typeface="Arial Bold"/>
                <a:cs typeface="Arial Bold"/>
                <a:sym typeface="Arial Bold"/>
              </a:rPr>
              <a:t>Soviet Red Army</a:t>
            </a:r>
          </a:p>
        </p:txBody>
      </p:sp>
      <p:grpSp>
        <p:nvGrpSpPr>
          <p:cNvPr name="Group 82" id="82"/>
          <p:cNvGrpSpPr/>
          <p:nvPr/>
        </p:nvGrpSpPr>
        <p:grpSpPr>
          <a:xfrm rot="0">
            <a:off x="14431263" y="3189617"/>
            <a:ext cx="2354076" cy="1953883"/>
            <a:chOff x="0" y="0"/>
            <a:chExt cx="3138768" cy="2605177"/>
          </a:xfrm>
        </p:grpSpPr>
        <p:sp>
          <p:nvSpPr>
            <p:cNvPr name="Freeform 83" id="83"/>
            <p:cNvSpPr/>
            <p:nvPr/>
          </p:nvSpPr>
          <p:spPr>
            <a:xfrm flipH="false" flipV="false" rot="0">
              <a:off x="0" y="44483"/>
              <a:ext cx="2842742" cy="2516211"/>
            </a:xfrm>
            <a:custGeom>
              <a:avLst/>
              <a:gdLst/>
              <a:ahLst/>
              <a:cxnLst/>
              <a:rect r="r" b="b" t="t" l="l"/>
              <a:pathLst>
                <a:path h="2516211" w="2842742">
                  <a:moveTo>
                    <a:pt x="0" y="0"/>
                  </a:moveTo>
                  <a:lnTo>
                    <a:pt x="2842742" y="0"/>
                  </a:lnTo>
                  <a:lnTo>
                    <a:pt x="2842742" y="2516211"/>
                  </a:lnTo>
                  <a:lnTo>
                    <a:pt x="0" y="2516211"/>
                  </a:lnTo>
                  <a:lnTo>
                    <a:pt x="0" y="0"/>
                  </a:lnTo>
                  <a:close/>
                </a:path>
              </a:pathLst>
            </a:custGeom>
            <a:blipFill>
              <a:blip r:embed="rId26"/>
              <a:stretch>
                <a:fillRect l="0" t="0" r="0" b="0"/>
              </a:stretch>
            </a:blipFill>
          </p:spPr>
        </p:sp>
        <p:sp>
          <p:nvSpPr>
            <p:cNvPr name="Freeform 84" id="84"/>
            <p:cNvSpPr/>
            <p:nvPr/>
          </p:nvSpPr>
          <p:spPr>
            <a:xfrm flipH="false" flipV="false" rot="-10800000">
              <a:off x="0" y="0"/>
              <a:ext cx="3138768" cy="2605177"/>
            </a:xfrm>
            <a:custGeom>
              <a:avLst/>
              <a:gdLst/>
              <a:ahLst/>
              <a:cxnLst/>
              <a:rect r="r" b="b" t="t" l="l"/>
              <a:pathLst>
                <a:path h="2605177" w="3138768">
                  <a:moveTo>
                    <a:pt x="0" y="0"/>
                  </a:moveTo>
                  <a:lnTo>
                    <a:pt x="3138768" y="0"/>
                  </a:lnTo>
                  <a:lnTo>
                    <a:pt x="3138768" y="2605177"/>
                  </a:lnTo>
                  <a:lnTo>
                    <a:pt x="0" y="26051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85" id="85"/>
          <p:cNvSpPr txBox="true"/>
          <p:nvPr/>
        </p:nvSpPr>
        <p:spPr>
          <a:xfrm rot="0">
            <a:off x="7650308" y="-43694"/>
            <a:ext cx="2753587" cy="383591"/>
          </a:xfrm>
          <a:prstGeom prst="rect">
            <a:avLst/>
          </a:prstGeom>
        </p:spPr>
        <p:txBody>
          <a:bodyPr anchor="t" rtlCol="false" tIns="0" lIns="0" bIns="0" rIns="0">
            <a:spAutoFit/>
          </a:bodyPr>
          <a:lstStyle/>
          <a:p>
            <a:pPr algn="ctr">
              <a:lnSpc>
                <a:spcPts val="2935"/>
              </a:lnSpc>
            </a:pPr>
            <a:r>
              <a:rPr lang="en-US" b="true" sz="2097">
                <a:solidFill>
                  <a:srgbClr val="0F6FC6"/>
                </a:solidFill>
                <a:latin typeface="Old Standard Bold"/>
                <a:ea typeface="Old Standard Bold"/>
                <a:cs typeface="Old Standard Bold"/>
                <a:sym typeface="Old Standard Bold"/>
              </a:rPr>
              <a:t>Chapter</a:t>
            </a:r>
            <a:r>
              <a:rPr lang="en-US" b="true" sz="2097">
                <a:solidFill>
                  <a:srgbClr val="0F6FC6"/>
                </a:solidFill>
                <a:latin typeface="Old Standard Bold"/>
                <a:ea typeface="Old Standard Bold"/>
                <a:cs typeface="Old Standard Bold"/>
                <a:sym typeface="Old Standard Bold"/>
              </a:rPr>
              <a:t> 26</a:t>
            </a:r>
          </a:p>
        </p:txBody>
      </p:sp>
      <p:grpSp>
        <p:nvGrpSpPr>
          <p:cNvPr name="Group 86" id="86"/>
          <p:cNvGrpSpPr/>
          <p:nvPr/>
        </p:nvGrpSpPr>
        <p:grpSpPr>
          <a:xfrm rot="0">
            <a:off x="11383909" y="9739685"/>
            <a:ext cx="5555351" cy="530224"/>
            <a:chOff x="0" y="0"/>
            <a:chExt cx="7407135" cy="706965"/>
          </a:xfrm>
        </p:grpSpPr>
        <p:sp>
          <p:nvSpPr>
            <p:cNvPr name="Freeform 87" id="8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88" id="8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89" id="8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90" id="9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91" id="9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TextBox 92" id="9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85800" y="0"/>
            <a:ext cx="8351670" cy="4697815"/>
          </a:xfrm>
          <a:custGeom>
            <a:avLst/>
            <a:gdLst/>
            <a:ahLst/>
            <a:cxnLst/>
            <a:rect r="r" b="b" t="t" l="l"/>
            <a:pathLst>
              <a:path h="4697815" w="8351670">
                <a:moveTo>
                  <a:pt x="0" y="0"/>
                </a:moveTo>
                <a:lnTo>
                  <a:pt x="8351670" y="0"/>
                </a:lnTo>
                <a:lnTo>
                  <a:pt x="8351670" y="4697815"/>
                </a:lnTo>
                <a:lnTo>
                  <a:pt x="0" y="4697815"/>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
        <p:nvSpPr>
          <p:cNvPr name="Freeform 14" id="14"/>
          <p:cNvSpPr/>
          <p:nvPr/>
        </p:nvSpPr>
        <p:spPr>
          <a:xfrm flipH="false" flipV="false" rot="0">
            <a:off x="9037470" y="0"/>
            <a:ext cx="7901790" cy="4444757"/>
          </a:xfrm>
          <a:custGeom>
            <a:avLst/>
            <a:gdLst/>
            <a:ahLst/>
            <a:cxnLst/>
            <a:rect r="r" b="b" t="t" l="l"/>
            <a:pathLst>
              <a:path h="4444757" w="7901790">
                <a:moveTo>
                  <a:pt x="0" y="0"/>
                </a:moveTo>
                <a:lnTo>
                  <a:pt x="7901790" y="0"/>
                </a:lnTo>
                <a:lnTo>
                  <a:pt x="7901790" y="4444757"/>
                </a:lnTo>
                <a:lnTo>
                  <a:pt x="0" y="4444757"/>
                </a:lnTo>
                <a:lnTo>
                  <a:pt x="0" y="0"/>
                </a:lnTo>
                <a:close/>
              </a:path>
            </a:pathLst>
          </a:custGeom>
          <a:blipFill>
            <a:blip r:embed="rId10"/>
            <a:stretch>
              <a:fillRect l="0" t="0" r="0" b="0"/>
            </a:stretch>
          </a:blipFill>
        </p:spPr>
      </p:sp>
      <p:sp>
        <p:nvSpPr>
          <p:cNvPr name="Freeform 15" id="15"/>
          <p:cNvSpPr/>
          <p:nvPr/>
        </p:nvSpPr>
        <p:spPr>
          <a:xfrm flipH="false" flipV="false" rot="0">
            <a:off x="685800" y="4697815"/>
            <a:ext cx="8937771" cy="5027496"/>
          </a:xfrm>
          <a:custGeom>
            <a:avLst/>
            <a:gdLst/>
            <a:ahLst/>
            <a:cxnLst/>
            <a:rect r="r" b="b" t="t" l="l"/>
            <a:pathLst>
              <a:path h="5027496" w="8937771">
                <a:moveTo>
                  <a:pt x="0" y="0"/>
                </a:moveTo>
                <a:lnTo>
                  <a:pt x="8937771" y="0"/>
                </a:lnTo>
                <a:lnTo>
                  <a:pt x="8937771" y="5027496"/>
                </a:lnTo>
                <a:lnTo>
                  <a:pt x="0" y="5027496"/>
                </a:lnTo>
                <a:lnTo>
                  <a:pt x="0" y="0"/>
                </a:lnTo>
                <a:close/>
              </a:path>
            </a:pathLst>
          </a:custGeom>
          <a:blipFill>
            <a:blip r:embed="rId11"/>
            <a:stretch>
              <a:fillRect l="0" t="0" r="0" b="0"/>
            </a:stretch>
          </a:blipFill>
        </p:spPr>
      </p:sp>
      <p:sp>
        <p:nvSpPr>
          <p:cNvPr name="Freeform 16" id="16"/>
          <p:cNvSpPr/>
          <p:nvPr/>
        </p:nvSpPr>
        <p:spPr>
          <a:xfrm flipH="false" flipV="false" rot="0">
            <a:off x="9037470" y="4361971"/>
            <a:ext cx="7901790" cy="5363340"/>
          </a:xfrm>
          <a:custGeom>
            <a:avLst/>
            <a:gdLst/>
            <a:ahLst/>
            <a:cxnLst/>
            <a:rect r="r" b="b" t="t" l="l"/>
            <a:pathLst>
              <a:path h="5363340" w="7901790">
                <a:moveTo>
                  <a:pt x="0" y="0"/>
                </a:moveTo>
                <a:lnTo>
                  <a:pt x="7901790" y="0"/>
                </a:lnTo>
                <a:lnTo>
                  <a:pt x="7901790" y="5363340"/>
                </a:lnTo>
                <a:lnTo>
                  <a:pt x="0" y="5363340"/>
                </a:lnTo>
                <a:lnTo>
                  <a:pt x="0" y="0"/>
                </a:lnTo>
                <a:close/>
              </a:path>
            </a:pathLst>
          </a:custGeom>
          <a:blipFill>
            <a:blip r:embed="rId1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2004872" y="0"/>
            <a:ext cx="14278255" cy="9694097"/>
          </a:xfrm>
          <a:custGeom>
            <a:avLst/>
            <a:gdLst/>
            <a:ahLst/>
            <a:cxnLst/>
            <a:rect r="r" b="b" t="t" l="l"/>
            <a:pathLst>
              <a:path h="9694097" w="14278255">
                <a:moveTo>
                  <a:pt x="0" y="0"/>
                </a:moveTo>
                <a:lnTo>
                  <a:pt x="14278256" y="0"/>
                </a:lnTo>
                <a:lnTo>
                  <a:pt x="14278256" y="9694097"/>
                </a:lnTo>
                <a:lnTo>
                  <a:pt x="0" y="9694097"/>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The Einsatzgruppen and the Final Solution</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From 1941, as the German army advanced eastward, it was followed by the </a:t>
            </a:r>
            <a:r>
              <a:rPr lang="en-US" sz="3000" b="true">
                <a:solidFill>
                  <a:srgbClr val="000000"/>
                </a:solidFill>
                <a:latin typeface="Arial Bold"/>
                <a:ea typeface="Arial Bold"/>
                <a:cs typeface="Arial Bold"/>
                <a:sym typeface="Arial Bold"/>
              </a:rPr>
              <a:t>Einsatzgruppen</a:t>
            </a:r>
            <a:r>
              <a:rPr lang="en-US" sz="3000">
                <a:solidFill>
                  <a:srgbClr val="000000"/>
                </a:solidFill>
                <a:latin typeface="Arial"/>
                <a:ea typeface="Arial"/>
                <a:cs typeface="Arial"/>
                <a:sym typeface="Arial"/>
              </a:rPr>
              <a:t>. This group were special mobile killing squads that executed ‘anti-German elements’ in the occupied territories. They killed Jews, local resistance fighters, government officials and others. Mass executions took place in forests or other isolated areas. Senior officers noted that this method (a) badly affected their soldier’s mental health and (b) was not efficient enough.</a:t>
            </a:r>
          </a:p>
          <a:p>
            <a:pPr algn="l">
              <a:lnSpc>
                <a:spcPts val="4200"/>
              </a:lnSpc>
            </a:pPr>
            <a:r>
              <a:rPr lang="en-US" sz="3000">
                <a:solidFill>
                  <a:srgbClr val="000000"/>
                </a:solidFill>
                <a:latin typeface="Arial"/>
                <a:ea typeface="Arial"/>
                <a:cs typeface="Arial"/>
                <a:sym typeface="Arial"/>
              </a:rPr>
              <a:t>In 1942, </a:t>
            </a:r>
            <a:r>
              <a:rPr lang="en-US" sz="3000" u="sng">
                <a:solidFill>
                  <a:srgbClr val="000000"/>
                </a:solidFill>
                <a:latin typeface="Arial"/>
                <a:ea typeface="Arial"/>
                <a:cs typeface="Arial"/>
                <a:sym typeface="Arial"/>
              </a:rPr>
              <a:t>the Nazis formulated their official plan to exterminate the Jewish population of Europe</a:t>
            </a:r>
            <a:r>
              <a:rPr lang="en-US" sz="3000">
                <a:solidFill>
                  <a:srgbClr val="000000"/>
                </a:solidFill>
                <a:latin typeface="Arial"/>
                <a:ea typeface="Arial"/>
                <a:cs typeface="Arial"/>
                <a:sym typeface="Arial"/>
              </a:rPr>
              <a:t>. This was called “</a:t>
            </a:r>
            <a:r>
              <a:rPr lang="en-US" sz="3000" b="true">
                <a:solidFill>
                  <a:srgbClr val="000000"/>
                </a:solidFill>
                <a:latin typeface="Arial Bold"/>
                <a:ea typeface="Arial Bold"/>
                <a:cs typeface="Arial Bold"/>
                <a:sym typeface="Arial Bold"/>
              </a:rPr>
              <a:t>The Final Solution</a:t>
            </a:r>
            <a:r>
              <a:rPr lang="en-US" sz="3000">
                <a:solidFill>
                  <a:srgbClr val="000000"/>
                </a:solidFill>
                <a:latin typeface="Arial"/>
                <a:ea typeface="Arial"/>
                <a:cs typeface="Arial"/>
                <a:sym typeface="Arial"/>
              </a:rPr>
              <a:t>”. It was agreed at a conference lasting less than two hours in the Wannsee suburb of Berlin on 20th January 1942. Fifteen senior Nazi and German government members were present. </a:t>
            </a:r>
            <a:r>
              <a:rPr lang="en-US" sz="3000" b="true">
                <a:solidFill>
                  <a:srgbClr val="000000"/>
                </a:solidFill>
                <a:latin typeface="Arial Bold"/>
                <a:ea typeface="Arial Bold"/>
                <a:cs typeface="Arial Bold"/>
                <a:sym typeface="Arial Bold"/>
              </a:rPr>
              <a:t>Heinrich Himmler </a:t>
            </a:r>
            <a:r>
              <a:rPr lang="en-US" sz="3000">
                <a:solidFill>
                  <a:srgbClr val="000000"/>
                </a:solidFill>
                <a:latin typeface="Arial"/>
                <a:ea typeface="Arial"/>
                <a:cs typeface="Arial"/>
                <a:sym typeface="Arial"/>
              </a:rPr>
              <a:t>was placed in charge of this secret policy. Approximately </a:t>
            </a:r>
            <a:r>
              <a:rPr lang="en-US" sz="3000" b="true">
                <a:solidFill>
                  <a:srgbClr val="000000"/>
                </a:solidFill>
                <a:latin typeface="Arial Bold"/>
                <a:ea typeface="Arial Bold"/>
                <a:cs typeface="Arial Bold"/>
                <a:sym typeface="Arial Bold"/>
              </a:rPr>
              <a:t>11 million Jews </a:t>
            </a:r>
            <a:r>
              <a:rPr lang="en-US" sz="3000">
                <a:solidFill>
                  <a:srgbClr val="000000"/>
                </a:solidFill>
                <a:latin typeface="Arial"/>
                <a:ea typeface="Arial"/>
                <a:cs typeface="Arial"/>
                <a:sym typeface="Arial"/>
              </a:rPr>
              <a:t>lived in wider Europe at the time. The Nazis began to empty the ghettos by deporting the Jewish population to </a:t>
            </a:r>
            <a:r>
              <a:rPr lang="en-US" sz="3000" b="true">
                <a:solidFill>
                  <a:srgbClr val="000000"/>
                </a:solidFill>
                <a:latin typeface="Arial Bold"/>
                <a:ea typeface="Arial Bold"/>
                <a:cs typeface="Arial Bold"/>
                <a:sym typeface="Arial Bold"/>
              </a:rPr>
              <a:t>concentration camps</a:t>
            </a:r>
            <a:r>
              <a:rPr lang="en-US" sz="3000">
                <a:solidFill>
                  <a:srgbClr val="000000"/>
                </a:solidFill>
                <a:latin typeface="Arial"/>
                <a:ea typeface="Arial"/>
                <a:cs typeface="Arial"/>
                <a:sym typeface="Arial"/>
              </a:rPr>
              <a:t>. Over 450,000 Jews once lived in the Warsaw ghetto. By the summer of 1943, it is estimated that 395,000 had either died or had been deported to the camps.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315 (Artefact, 2nd Edition)</a:t>
            </a:r>
          </a:p>
        </p:txBody>
      </p:sp>
      <p:sp>
        <p:nvSpPr>
          <p:cNvPr name="TextBox 7" id="7"/>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ea typeface="Arial"/>
                <a:cs typeface="Arial"/>
                <a:sym typeface="Arial"/>
              </a:rPr>
              <a:t>Explain the terms; Holocaust and ghetto.</a:t>
            </a:r>
          </a:p>
          <a:p>
            <a:pPr algn="l" marL="647702" indent="-323851" lvl="1">
              <a:lnSpc>
                <a:spcPts val="4200"/>
              </a:lnSpc>
              <a:buAutoNum type="arabicPeriod" startAt="1"/>
            </a:pPr>
            <a:r>
              <a:rPr lang="en-US" sz="3000">
                <a:solidFill>
                  <a:srgbClr val="00BF63"/>
                </a:solidFill>
                <a:latin typeface="Arial"/>
                <a:ea typeface="Arial"/>
                <a:cs typeface="Arial"/>
                <a:sym typeface="Arial"/>
              </a:rPr>
              <a:t>How did the Nazis target the Jewish people before World War II?</a:t>
            </a:r>
          </a:p>
          <a:p>
            <a:pPr algn="l" marL="647702" indent="-323851" lvl="1">
              <a:lnSpc>
                <a:spcPts val="4200"/>
              </a:lnSpc>
              <a:buAutoNum type="arabicPeriod" startAt="1"/>
            </a:pPr>
            <a:r>
              <a:rPr lang="en-US" sz="3000">
                <a:solidFill>
                  <a:srgbClr val="00BF63"/>
                </a:solidFill>
                <a:latin typeface="Arial"/>
                <a:ea typeface="Arial"/>
                <a:cs typeface="Arial"/>
                <a:sym typeface="Arial"/>
              </a:rPr>
              <a:t>How many Jews lived in Nazi-occupied Europe?</a:t>
            </a:r>
          </a:p>
          <a:p>
            <a:pPr algn="l" marL="647702" indent="-323851" lvl="1">
              <a:lnSpc>
                <a:spcPts val="4200"/>
              </a:lnSpc>
              <a:buAutoNum type="arabicPeriod" startAt="1"/>
            </a:pPr>
            <a:r>
              <a:rPr lang="en-US" sz="3000">
                <a:solidFill>
                  <a:srgbClr val="00BF63"/>
                </a:solidFill>
                <a:latin typeface="Arial"/>
                <a:ea typeface="Arial"/>
                <a:cs typeface="Arial"/>
                <a:sym typeface="Arial"/>
              </a:rPr>
              <a:t>Describe what happened on </a:t>
            </a:r>
            <a:r>
              <a:rPr lang="en-US" sz="3000" i="true">
                <a:solidFill>
                  <a:srgbClr val="00BF63"/>
                </a:solidFill>
                <a:latin typeface="Arial Italics"/>
                <a:ea typeface="Arial Italics"/>
                <a:cs typeface="Arial Italics"/>
                <a:sym typeface="Arial Italics"/>
              </a:rPr>
              <a:t>Kristallnacht. </a:t>
            </a:r>
          </a:p>
          <a:p>
            <a:pPr algn="l" marL="647702" indent="-323851" lvl="1">
              <a:lnSpc>
                <a:spcPts val="4200"/>
              </a:lnSpc>
              <a:buAutoNum type="arabicPeriod" startAt="1"/>
            </a:pPr>
            <a:r>
              <a:rPr lang="en-US" sz="3000">
                <a:solidFill>
                  <a:srgbClr val="00BF63"/>
                </a:solidFill>
                <a:latin typeface="Arial"/>
                <a:ea typeface="Arial"/>
                <a:cs typeface="Arial"/>
                <a:sym typeface="Arial"/>
              </a:rPr>
              <a:t>What were the Einsatzgruppen?</a:t>
            </a:r>
          </a:p>
          <a:p>
            <a:pPr algn="l" marL="647702" indent="-323851" lvl="1">
              <a:lnSpc>
                <a:spcPts val="4200"/>
              </a:lnSpc>
              <a:buAutoNum type="arabicPeriod" startAt="1"/>
            </a:pPr>
            <a:r>
              <a:rPr lang="en-US" sz="3000">
                <a:solidFill>
                  <a:srgbClr val="00BF63"/>
                </a:solidFill>
                <a:latin typeface="Arial"/>
                <a:ea typeface="Arial"/>
                <a:cs typeface="Arial"/>
                <a:sym typeface="Arial"/>
              </a:rPr>
              <a:t>What was decided at the Wannsee Conference?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315 (Artefact, 2nd Edition)</a:t>
            </a:r>
          </a:p>
        </p:txBody>
      </p:sp>
      <p:sp>
        <p:nvSpPr>
          <p:cNvPr name="TextBox 7" id="7"/>
          <p:cNvSpPr txBox="true"/>
          <p:nvPr/>
        </p:nvSpPr>
        <p:spPr>
          <a:xfrm rot="0">
            <a:off x="1028700" y="1819275"/>
            <a:ext cx="15609955" cy="8048625"/>
          </a:xfrm>
          <a:prstGeom prst="rect">
            <a:avLst/>
          </a:prstGeom>
        </p:spPr>
        <p:txBody>
          <a:bodyPr anchor="t" rtlCol="false" tIns="0" lIns="0" bIns="0" rIns="0">
            <a:spAutoFit/>
          </a:bodyPr>
          <a:lstStyle/>
          <a:p>
            <a:pPr algn="l">
              <a:lnSpc>
                <a:spcPts val="4200"/>
              </a:lnSpc>
            </a:pPr>
            <a:r>
              <a:rPr lang="en-US" sz="3000" spc="12" b="true">
                <a:solidFill>
                  <a:srgbClr val="000000"/>
                </a:solidFill>
                <a:latin typeface="Arial Bold"/>
                <a:ea typeface="Arial Bold"/>
                <a:cs typeface="Arial Bold"/>
                <a:sym typeface="Arial Bold"/>
              </a:rPr>
              <a:t>1. </a:t>
            </a:r>
            <a:r>
              <a:rPr lang="en-US" sz="3000" spc="12">
                <a:solidFill>
                  <a:srgbClr val="000000"/>
                </a:solidFill>
                <a:latin typeface="Arial"/>
                <a:ea typeface="Arial"/>
                <a:cs typeface="Arial"/>
                <a:sym typeface="Arial"/>
              </a:rPr>
              <a:t>Holocaust: the genocide of European Jews and others during World War II; Ghetto: a part of a city where a minority group lives, due to social, legal or economic pressure. </a:t>
            </a:r>
          </a:p>
          <a:p>
            <a:pPr algn="l">
              <a:lnSpc>
                <a:spcPts val="4200"/>
              </a:lnSpc>
            </a:pPr>
            <a:r>
              <a:rPr lang="en-US" sz="3000" spc="12" b="true">
                <a:solidFill>
                  <a:srgbClr val="000000"/>
                </a:solidFill>
                <a:latin typeface="Arial Bold"/>
                <a:ea typeface="Arial Bold"/>
                <a:cs typeface="Arial Bold"/>
                <a:sym typeface="Arial Bold"/>
              </a:rPr>
              <a:t>2. </a:t>
            </a:r>
            <a:r>
              <a:rPr lang="en-US" sz="3000" spc="12">
                <a:solidFill>
                  <a:srgbClr val="000000"/>
                </a:solidFill>
                <a:latin typeface="Arial"/>
                <a:ea typeface="Arial"/>
                <a:cs typeface="Arial"/>
                <a:sym typeface="Arial"/>
              </a:rPr>
              <a:t>They were laws passed in 1935 which were made ‘for the protection of German blood and honour’. These laws removed the rights of Jews: to be German citizens; to vote; to own property; to hold certain jobs (such as teachers, civil servants, soldiers and doctors); and to marry non-Jewish citizens.</a:t>
            </a:r>
          </a:p>
          <a:p>
            <a:pPr algn="l">
              <a:lnSpc>
                <a:spcPts val="4200"/>
              </a:lnSpc>
            </a:pPr>
            <a:r>
              <a:rPr lang="en-US" sz="3000" spc="12" b="true">
                <a:solidFill>
                  <a:srgbClr val="000000"/>
                </a:solidFill>
                <a:latin typeface="Arial Bold"/>
                <a:ea typeface="Arial Bold"/>
                <a:cs typeface="Arial Bold"/>
                <a:sym typeface="Arial Bold"/>
              </a:rPr>
              <a:t>3. </a:t>
            </a:r>
            <a:r>
              <a:rPr lang="en-US" sz="3000" spc="12">
                <a:solidFill>
                  <a:srgbClr val="000000"/>
                </a:solidFill>
                <a:latin typeface="Arial"/>
                <a:ea typeface="Arial"/>
                <a:cs typeface="Arial"/>
                <a:sym typeface="Arial"/>
              </a:rPr>
              <a:t>Over eight million Jews lived in Nazi-occupied Europe. </a:t>
            </a:r>
          </a:p>
          <a:p>
            <a:pPr algn="l">
              <a:lnSpc>
                <a:spcPts val="4200"/>
              </a:lnSpc>
            </a:pPr>
            <a:r>
              <a:rPr lang="en-US" sz="3000" spc="12" b="true">
                <a:solidFill>
                  <a:srgbClr val="000000"/>
                </a:solidFill>
                <a:latin typeface="Arial Bold"/>
                <a:ea typeface="Arial Bold"/>
                <a:cs typeface="Arial Bold"/>
                <a:sym typeface="Arial Bold"/>
              </a:rPr>
              <a:t>4. </a:t>
            </a:r>
            <a:r>
              <a:rPr lang="en-US" sz="3000" spc="12">
                <a:solidFill>
                  <a:srgbClr val="000000"/>
                </a:solidFill>
                <a:latin typeface="Arial"/>
                <a:ea typeface="Arial"/>
                <a:cs typeface="Arial"/>
                <a:sym typeface="Arial"/>
              </a:rPr>
              <a:t>Thousands of Jewish-owned buildings, including businesses, synagogues and cemeteries, were destroyed and at least 100 Jews were killed. Thousands more were sent to concentration camps and their homes and belongings were confiscated.</a:t>
            </a:r>
          </a:p>
          <a:p>
            <a:pPr algn="l">
              <a:lnSpc>
                <a:spcPts val="4200"/>
              </a:lnSpc>
            </a:pPr>
            <a:r>
              <a:rPr lang="en-US" sz="3000" spc="12" b="true">
                <a:solidFill>
                  <a:srgbClr val="000000"/>
                </a:solidFill>
                <a:latin typeface="Arial Bold"/>
                <a:ea typeface="Arial Bold"/>
                <a:cs typeface="Arial Bold"/>
                <a:sym typeface="Arial Bold"/>
              </a:rPr>
              <a:t>5. </a:t>
            </a:r>
            <a:r>
              <a:rPr lang="en-US" sz="3000" spc="12">
                <a:solidFill>
                  <a:srgbClr val="000000"/>
                </a:solidFill>
                <a:latin typeface="Arial"/>
                <a:ea typeface="Arial"/>
                <a:cs typeface="Arial"/>
                <a:sym typeface="Arial"/>
              </a:rPr>
              <a:t>Einsatzgruppen: special mobile killing squads that executed ‘anti-German elements’ (Jews, local resistance fighters, government officials and others) in German-occupied territories. </a:t>
            </a:r>
          </a:p>
          <a:p>
            <a:pPr algn="l">
              <a:lnSpc>
                <a:spcPts val="4200"/>
              </a:lnSpc>
            </a:pPr>
            <a:r>
              <a:rPr lang="en-US" sz="3000" spc="12" b="true">
                <a:solidFill>
                  <a:srgbClr val="000000"/>
                </a:solidFill>
                <a:latin typeface="Arial Bold"/>
                <a:ea typeface="Arial Bold"/>
                <a:cs typeface="Arial Bold"/>
                <a:sym typeface="Arial Bold"/>
              </a:rPr>
              <a:t>6. </a:t>
            </a:r>
            <a:r>
              <a:rPr lang="en-US" sz="3000" spc="12">
                <a:solidFill>
                  <a:srgbClr val="000000"/>
                </a:solidFill>
                <a:latin typeface="Arial"/>
                <a:ea typeface="Arial"/>
                <a:cs typeface="Arial"/>
                <a:sym typeface="Arial"/>
              </a:rPr>
              <a:t>The Wannsee Conference is where the method of ‘the Final Solution’ was decided in January 1942.</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Concentration Camps</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Concentration camps had been in use by the Nazis since 1933; at </a:t>
            </a:r>
            <a:r>
              <a:rPr lang="en-US" sz="3000">
                <a:solidFill>
                  <a:srgbClr val="000000"/>
                </a:solidFill>
                <a:latin typeface="Arial"/>
                <a:ea typeface="Arial"/>
                <a:cs typeface="Arial"/>
                <a:sym typeface="Arial"/>
              </a:rPr>
              <a:t>first they were </a:t>
            </a:r>
            <a:r>
              <a:rPr lang="en-US" sz="3000" b="true">
                <a:solidFill>
                  <a:srgbClr val="000000"/>
                </a:solidFill>
                <a:latin typeface="Arial Bold"/>
                <a:ea typeface="Arial Bold"/>
                <a:cs typeface="Arial Bold"/>
                <a:sym typeface="Arial Bold"/>
              </a:rPr>
              <a:t>forced labour camps</a:t>
            </a:r>
            <a:r>
              <a:rPr lang="en-US" sz="3000">
                <a:solidFill>
                  <a:srgbClr val="000000"/>
                </a:solidFill>
                <a:latin typeface="Arial"/>
                <a:ea typeface="Arial"/>
                <a:cs typeface="Arial"/>
                <a:sym typeface="Arial"/>
              </a:rPr>
              <a:t>. The first was </a:t>
            </a:r>
            <a:r>
              <a:rPr lang="en-US" sz="3000" b="true">
                <a:solidFill>
                  <a:srgbClr val="000000"/>
                </a:solidFill>
                <a:latin typeface="Arial Bold"/>
                <a:ea typeface="Arial Bold"/>
                <a:cs typeface="Arial Bold"/>
                <a:sym typeface="Arial Bold"/>
              </a:rPr>
              <a:t>Dachau</a:t>
            </a:r>
            <a:r>
              <a:rPr lang="en-US" sz="3000">
                <a:solidFill>
                  <a:srgbClr val="000000"/>
                </a:solidFill>
                <a:latin typeface="Arial"/>
                <a:ea typeface="Arial"/>
                <a:cs typeface="Arial"/>
                <a:sym typeface="Arial"/>
              </a:rPr>
              <a:t> in Germany. Germany, Poland, Austria, Latvia, the USSR, France, Czechoslovakia and the Netherlands all contained concentration camps. From 1942, </a:t>
            </a:r>
            <a:r>
              <a:rPr lang="en-US" sz="3000" b="true">
                <a:solidFill>
                  <a:srgbClr val="000000"/>
                </a:solidFill>
                <a:latin typeface="Arial Bold"/>
                <a:ea typeface="Arial Bold"/>
                <a:cs typeface="Arial Bold"/>
                <a:sym typeface="Arial Bold"/>
              </a:rPr>
              <a:t>special extermination camps </a:t>
            </a:r>
            <a:r>
              <a:rPr lang="en-US" sz="3000">
                <a:solidFill>
                  <a:srgbClr val="000000"/>
                </a:solidFill>
                <a:latin typeface="Arial"/>
                <a:ea typeface="Arial"/>
                <a:cs typeface="Arial"/>
                <a:sym typeface="Arial"/>
              </a:rPr>
              <a:t>were built – all outside Germany. Among these were </a:t>
            </a:r>
            <a:r>
              <a:rPr lang="en-US" sz="3000" b="true">
                <a:solidFill>
                  <a:srgbClr val="000000"/>
                </a:solidFill>
                <a:latin typeface="Arial Bold"/>
                <a:ea typeface="Arial Bold"/>
                <a:cs typeface="Arial Bold"/>
                <a:sym typeface="Arial Bold"/>
              </a:rPr>
              <a:t>Auschwitz-Birkenau</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Majdanek</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Chelmno</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Treblinka</a:t>
            </a:r>
            <a:r>
              <a:rPr lang="en-US" sz="3000">
                <a:solidFill>
                  <a:srgbClr val="000000"/>
                </a:solidFill>
                <a:latin typeface="Arial"/>
                <a:ea typeface="Arial"/>
                <a:cs typeface="Arial"/>
                <a:sym typeface="Arial"/>
              </a:rPr>
              <a:t>. There were 28 main concentration camps in total; 22 labour camps and 6 extermination camps. Auschwitz-Birkenau in Poland would become the largest of the extermination camps, consisting of 40 sub-camps.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3266890" y="0"/>
            <a:ext cx="13672370" cy="9725311"/>
          </a:xfrm>
          <a:custGeom>
            <a:avLst/>
            <a:gdLst/>
            <a:ahLst/>
            <a:cxnLst/>
            <a:rect r="r" b="b" t="t" l="l"/>
            <a:pathLst>
              <a:path h="9725311" w="13672370">
                <a:moveTo>
                  <a:pt x="0" y="0"/>
                </a:moveTo>
                <a:lnTo>
                  <a:pt x="13672370" y="0"/>
                </a:lnTo>
                <a:lnTo>
                  <a:pt x="13672370" y="9725311"/>
                </a:lnTo>
                <a:lnTo>
                  <a:pt x="0" y="9725311"/>
                </a:lnTo>
                <a:lnTo>
                  <a:pt x="0" y="0"/>
                </a:lnTo>
                <a:close/>
              </a:path>
            </a:pathLst>
          </a:custGeom>
          <a:blipFill>
            <a:blip r:embed="rId6"/>
            <a:stretch>
              <a:fillRect l="-935" t="-1581" r="-1800" b="-1616"/>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
        <p:nvSpPr>
          <p:cNvPr name="TextBox 14" id="14"/>
          <p:cNvSpPr txBox="true"/>
          <p:nvPr/>
        </p:nvSpPr>
        <p:spPr>
          <a:xfrm rot="0">
            <a:off x="685800" y="44593"/>
            <a:ext cx="2581090" cy="9550399"/>
          </a:xfrm>
          <a:prstGeom prst="rect">
            <a:avLst/>
          </a:prstGeom>
        </p:spPr>
        <p:txBody>
          <a:bodyPr anchor="t" rtlCol="false" tIns="0" lIns="0" bIns="0" rIns="0">
            <a:spAutoFit/>
          </a:bodyPr>
          <a:lstStyle/>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Arbeitsdorf</a:t>
            </a:r>
          </a:p>
          <a:p>
            <a:pPr algn="l">
              <a:lnSpc>
                <a:spcPts val="2800"/>
              </a:lnSpc>
            </a:pPr>
            <a:r>
              <a:rPr lang="en-US" sz="2000">
                <a:solidFill>
                  <a:srgbClr val="000000"/>
                </a:solidFill>
                <a:latin typeface="Arial"/>
                <a:ea typeface="Arial"/>
                <a:cs typeface="Arial"/>
                <a:sym typeface="Arial"/>
              </a:rPr>
              <a:t>•</a:t>
            </a:r>
            <a:r>
              <a:rPr lang="en-US" sz="2000" b="true">
                <a:solidFill>
                  <a:srgbClr val="C00000"/>
                </a:solidFill>
                <a:latin typeface="Arial Bold"/>
                <a:ea typeface="Arial Bold"/>
                <a:cs typeface="Arial Bold"/>
                <a:sym typeface="Arial Bold"/>
              </a:rPr>
              <a:t>Auschwitz-Birkenau</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Bergen-Belsen</a:t>
            </a:r>
          </a:p>
          <a:p>
            <a:pPr algn="l">
              <a:lnSpc>
                <a:spcPts val="2800"/>
              </a:lnSpc>
            </a:pPr>
            <a:r>
              <a:rPr lang="en-US" sz="2000">
                <a:solidFill>
                  <a:srgbClr val="000000"/>
                </a:solidFill>
                <a:latin typeface="Arial"/>
                <a:ea typeface="Arial"/>
                <a:cs typeface="Arial"/>
                <a:sym typeface="Arial"/>
              </a:rPr>
              <a:t>•</a:t>
            </a:r>
            <a:r>
              <a:rPr lang="en-US" sz="2000" b="true">
                <a:solidFill>
                  <a:srgbClr val="C00000"/>
                </a:solidFill>
                <a:latin typeface="Arial Bold"/>
                <a:ea typeface="Arial Bold"/>
                <a:cs typeface="Arial Bold"/>
                <a:sym typeface="Arial Bold"/>
              </a:rPr>
              <a:t>Belzec</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Buchenwald</a:t>
            </a:r>
          </a:p>
          <a:p>
            <a:pPr algn="l">
              <a:lnSpc>
                <a:spcPts val="2800"/>
              </a:lnSpc>
            </a:pPr>
            <a:r>
              <a:rPr lang="en-US" sz="2000">
                <a:solidFill>
                  <a:srgbClr val="000000"/>
                </a:solidFill>
                <a:latin typeface="Arial"/>
                <a:ea typeface="Arial"/>
                <a:cs typeface="Arial"/>
                <a:sym typeface="Arial"/>
              </a:rPr>
              <a:t>•</a:t>
            </a:r>
            <a:r>
              <a:rPr lang="en-US" sz="2000" b="true">
                <a:solidFill>
                  <a:srgbClr val="C00000"/>
                </a:solidFill>
                <a:latin typeface="Arial Bold"/>
                <a:ea typeface="Arial Bold"/>
                <a:cs typeface="Arial Bold"/>
                <a:sym typeface="Arial Bold"/>
              </a:rPr>
              <a:t>Chelmno</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Dachau</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Flossenburg</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Gross-Rosen</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Herzogenbusch</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Hinzert</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Kaiserwald</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Kauen</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Kraków-Plaszów</a:t>
            </a:r>
          </a:p>
          <a:p>
            <a:pPr algn="l">
              <a:lnSpc>
                <a:spcPts val="2800"/>
              </a:lnSpc>
            </a:pPr>
            <a:r>
              <a:rPr lang="en-US" sz="2000">
                <a:solidFill>
                  <a:srgbClr val="000000"/>
                </a:solidFill>
                <a:latin typeface="Arial"/>
                <a:ea typeface="Arial"/>
                <a:cs typeface="Arial"/>
                <a:sym typeface="Arial"/>
              </a:rPr>
              <a:t>•</a:t>
            </a:r>
            <a:r>
              <a:rPr lang="en-US" sz="2000" b="true">
                <a:solidFill>
                  <a:srgbClr val="C00000"/>
                </a:solidFill>
                <a:latin typeface="Arial Bold"/>
                <a:ea typeface="Arial Bold"/>
                <a:cs typeface="Arial Bold"/>
                <a:sym typeface="Arial Bold"/>
              </a:rPr>
              <a:t>Majdanek</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Mauthausen</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Mittlebau-Dora</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Natzweiler-Struthof</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Neuengamme</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Nidederhagen</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Ravensbruck</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Sachsenhausen</a:t>
            </a:r>
          </a:p>
          <a:p>
            <a:pPr algn="l">
              <a:lnSpc>
                <a:spcPts val="2800"/>
              </a:lnSpc>
            </a:pPr>
            <a:r>
              <a:rPr lang="en-US" sz="2000">
                <a:solidFill>
                  <a:srgbClr val="000000"/>
                </a:solidFill>
                <a:latin typeface="Arial"/>
                <a:ea typeface="Arial"/>
                <a:cs typeface="Arial"/>
                <a:sym typeface="Arial"/>
              </a:rPr>
              <a:t>•</a:t>
            </a:r>
            <a:r>
              <a:rPr lang="en-US" sz="2000" b="true">
                <a:solidFill>
                  <a:srgbClr val="C00000"/>
                </a:solidFill>
                <a:latin typeface="Arial Bold"/>
                <a:ea typeface="Arial Bold"/>
                <a:cs typeface="Arial Bold"/>
                <a:sym typeface="Arial Bold"/>
              </a:rPr>
              <a:t>Sobibor</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Stutthof</a:t>
            </a:r>
          </a:p>
          <a:p>
            <a:pPr algn="l">
              <a:lnSpc>
                <a:spcPts val="2800"/>
              </a:lnSpc>
            </a:pPr>
            <a:r>
              <a:rPr lang="en-US" sz="2000">
                <a:solidFill>
                  <a:srgbClr val="000000"/>
                </a:solidFill>
                <a:latin typeface="Arial"/>
                <a:ea typeface="Arial"/>
                <a:cs typeface="Arial"/>
                <a:sym typeface="Arial"/>
              </a:rPr>
              <a:t>•</a:t>
            </a:r>
            <a:r>
              <a:rPr lang="en-US" sz="2000" b="true">
                <a:solidFill>
                  <a:srgbClr val="C00000"/>
                </a:solidFill>
                <a:latin typeface="Arial Bold"/>
                <a:ea typeface="Arial Bold"/>
                <a:cs typeface="Arial Bold"/>
                <a:sym typeface="Arial Bold"/>
              </a:rPr>
              <a:t>Treblinka</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Vaivara</a:t>
            </a:r>
          </a:p>
          <a:p>
            <a:pPr algn="l">
              <a:lnSpc>
                <a:spcPts val="2800"/>
              </a:lnSpc>
            </a:pPr>
            <a:r>
              <a:rPr lang="en-US" sz="2000">
                <a:solidFill>
                  <a:srgbClr val="000000"/>
                </a:solidFill>
                <a:latin typeface="Arial"/>
                <a:ea typeface="Arial"/>
                <a:cs typeface="Arial"/>
                <a:sym typeface="Arial"/>
              </a:rPr>
              <a:t>•</a:t>
            </a:r>
            <a:r>
              <a:rPr lang="en-US" sz="2000">
                <a:solidFill>
                  <a:srgbClr val="00BF63"/>
                </a:solidFill>
                <a:latin typeface="Arial"/>
                <a:ea typeface="Arial"/>
                <a:cs typeface="Arial"/>
                <a:sym typeface="Arial"/>
              </a:rPr>
              <a:t>Warsaw</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6"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7"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8" tooltip="https://educate.ie/"/>
              </a:rPr>
              <a:t>educate.ie</a:t>
            </a:r>
            <a:r>
              <a:rPr lang="en-US" sz="2200">
                <a:solidFill>
                  <a:srgbClr val="000000"/>
                </a:solidFill>
                <a:latin typeface="Arial"/>
                <a:ea typeface="Arial"/>
                <a:cs typeface="Arial"/>
                <a:sym typeface="Arial"/>
              </a:rPr>
              <a:t>)</a:t>
            </a:r>
          </a:p>
        </p:txBody>
      </p:sp>
      <p:sp>
        <p:nvSpPr>
          <p:cNvPr name="Freeform 13" id="13"/>
          <p:cNvSpPr/>
          <p:nvPr/>
        </p:nvSpPr>
        <p:spPr>
          <a:xfrm flipH="false" flipV="false" rot="0">
            <a:off x="685800" y="0"/>
            <a:ext cx="16253460" cy="9142571"/>
          </a:xfrm>
          <a:custGeom>
            <a:avLst/>
            <a:gdLst/>
            <a:ahLst/>
            <a:cxnLst/>
            <a:rect r="r" b="b" t="t" l="l"/>
            <a:pathLst>
              <a:path h="9142571" w="16253460">
                <a:moveTo>
                  <a:pt x="0" y="0"/>
                </a:moveTo>
                <a:lnTo>
                  <a:pt x="16253460" y="0"/>
                </a:lnTo>
                <a:lnTo>
                  <a:pt x="16253460" y="9142571"/>
                </a:lnTo>
                <a:lnTo>
                  <a:pt x="0" y="9142571"/>
                </a:lnTo>
                <a:lnTo>
                  <a:pt x="0" y="0"/>
                </a:lnTo>
                <a:close/>
              </a:path>
            </a:pathLst>
          </a:custGeom>
          <a:blipFill>
            <a:blip r:embed="rId9"/>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b="true">
                <a:solidFill>
                  <a:srgbClr val="004AAD"/>
                </a:solidFill>
                <a:latin typeface="Arial Bold"/>
                <a:ea typeface="Arial Bold"/>
                <a:cs typeface="Arial Bold"/>
                <a:sym typeface="Arial Bold"/>
              </a:rPr>
              <a:t>Life and Death in the Concentration Camps</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1755775"/>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Jews from all Nazi-occupied Europe were transported to the camps on trains where they would be told to work. </a:t>
            </a:r>
            <a:r>
              <a:rPr lang="en-US" sz="2500">
                <a:solidFill>
                  <a:srgbClr val="000000"/>
                </a:solidFill>
                <a:latin typeface="Arial"/>
                <a:ea typeface="Arial"/>
                <a:cs typeface="Arial"/>
                <a:sym typeface="Arial"/>
              </a:rPr>
              <a:t>Several camps had signs reading “</a:t>
            </a:r>
            <a:r>
              <a:rPr lang="en-US" sz="2500" b="true">
                <a:solidFill>
                  <a:srgbClr val="000000"/>
                </a:solidFill>
                <a:latin typeface="Arial Bold"/>
                <a:ea typeface="Arial Bold"/>
                <a:cs typeface="Arial Bold"/>
                <a:sym typeface="Arial Bold"/>
              </a:rPr>
              <a:t>Arbeit macht frei</a:t>
            </a:r>
            <a:r>
              <a:rPr lang="en-US" sz="2500">
                <a:solidFill>
                  <a:srgbClr val="000000"/>
                </a:solidFill>
                <a:latin typeface="Arial"/>
                <a:ea typeface="Arial"/>
                <a:cs typeface="Arial"/>
                <a:sym typeface="Arial"/>
              </a:rPr>
              <a:t>” (</a:t>
            </a:r>
            <a:r>
              <a:rPr lang="en-US" sz="2500" i="true">
                <a:solidFill>
                  <a:srgbClr val="000000"/>
                </a:solidFill>
                <a:latin typeface="Arial Italics"/>
                <a:ea typeface="Arial Italics"/>
                <a:cs typeface="Arial Italics"/>
                <a:sym typeface="Arial Italics"/>
              </a:rPr>
              <a:t>work makes one free</a:t>
            </a:r>
            <a:r>
              <a:rPr lang="en-US" sz="2500">
                <a:solidFill>
                  <a:srgbClr val="000000"/>
                </a:solidFill>
                <a:latin typeface="Arial"/>
                <a:ea typeface="Arial"/>
                <a:cs typeface="Arial"/>
                <a:sym typeface="Arial"/>
              </a:rPr>
              <a:t>). Anyone who arrived unwell or unable to work were separated from the rest and killed immediately. </a:t>
            </a:r>
          </a:p>
          <a:p>
            <a:pPr algn="l">
              <a:lnSpc>
                <a:spcPts val="3500"/>
              </a:lnSpc>
            </a:pPr>
            <a:r>
              <a:rPr lang="en-US" sz="2500">
                <a:solidFill>
                  <a:srgbClr val="000000"/>
                </a:solidFill>
                <a:latin typeface="Arial"/>
                <a:ea typeface="Arial"/>
                <a:cs typeface="Arial"/>
                <a:sym typeface="Arial"/>
              </a:rPr>
              <a:t>Women, men and children were separated. The camps were set up to </a:t>
            </a:r>
            <a:r>
              <a:rPr lang="en-US" sz="2500" b="true">
                <a:solidFill>
                  <a:srgbClr val="000000"/>
                </a:solidFill>
                <a:latin typeface="Arial Bold"/>
                <a:ea typeface="Arial Bold"/>
                <a:cs typeface="Arial Bold"/>
                <a:sym typeface="Arial Bold"/>
              </a:rPr>
              <a:t>remove a person’s identity </a:t>
            </a:r>
            <a:r>
              <a:rPr lang="en-US" sz="2500">
                <a:solidFill>
                  <a:srgbClr val="000000"/>
                </a:solidFill>
                <a:latin typeface="Arial"/>
                <a:ea typeface="Arial"/>
                <a:cs typeface="Arial"/>
                <a:sym typeface="Arial"/>
              </a:rPr>
              <a:t>– both to diminish fighting spirit amongst the prisoners and to allow soldiers to not think of them as human. </a:t>
            </a:r>
            <a:r>
              <a:rPr lang="en-US" sz="2500" b="true">
                <a:solidFill>
                  <a:srgbClr val="000000"/>
                </a:solidFill>
                <a:latin typeface="Arial Bold"/>
                <a:ea typeface="Arial Bold"/>
                <a:cs typeface="Arial Bold"/>
                <a:sym typeface="Arial Bold"/>
              </a:rPr>
              <a:t>Prisoners’ heads were shaved and a number was tattooed on their forearm. </a:t>
            </a:r>
            <a:r>
              <a:rPr lang="en-US" sz="2500">
                <a:solidFill>
                  <a:srgbClr val="000000"/>
                </a:solidFill>
                <a:latin typeface="Arial"/>
                <a:ea typeface="Arial"/>
                <a:cs typeface="Arial"/>
                <a:sym typeface="Arial"/>
              </a:rPr>
              <a:t>They were herded into crowded barracks. Many able-bodied Jews worked until they died of </a:t>
            </a:r>
            <a:r>
              <a:rPr lang="en-US" sz="2500" b="true">
                <a:solidFill>
                  <a:srgbClr val="000000"/>
                </a:solidFill>
                <a:latin typeface="Arial Bold"/>
                <a:ea typeface="Arial Bold"/>
                <a:cs typeface="Arial Bold"/>
                <a:sym typeface="Arial Bold"/>
              </a:rPr>
              <a:t>disease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starved</a:t>
            </a:r>
            <a:r>
              <a:rPr lang="en-US" sz="2500">
                <a:solidFill>
                  <a:srgbClr val="000000"/>
                </a:solidFill>
                <a:latin typeface="Arial"/>
                <a:ea typeface="Arial"/>
                <a:cs typeface="Arial"/>
                <a:sym typeface="Arial"/>
              </a:rPr>
              <a:t> or were </a:t>
            </a:r>
            <a:r>
              <a:rPr lang="en-US" sz="2500" b="true">
                <a:solidFill>
                  <a:srgbClr val="000000"/>
                </a:solidFill>
                <a:latin typeface="Arial Bold"/>
                <a:ea typeface="Arial Bold"/>
                <a:cs typeface="Arial Bold"/>
                <a:sym typeface="Arial Bold"/>
              </a:rPr>
              <a:t>murdered </a:t>
            </a:r>
            <a:r>
              <a:rPr lang="en-US" sz="2500">
                <a:solidFill>
                  <a:srgbClr val="000000"/>
                </a:solidFill>
                <a:latin typeface="Arial"/>
                <a:ea typeface="Arial"/>
                <a:cs typeface="Arial"/>
                <a:sym typeface="Arial"/>
              </a:rPr>
              <a:t>while others died due to the harsh conditions and living conditions.</a:t>
            </a:r>
          </a:p>
          <a:p>
            <a:pPr algn="l">
              <a:lnSpc>
                <a:spcPts val="3500"/>
              </a:lnSpc>
            </a:pPr>
            <a:r>
              <a:rPr lang="en-US" sz="2500">
                <a:solidFill>
                  <a:srgbClr val="000000"/>
                </a:solidFill>
                <a:latin typeface="Arial"/>
                <a:ea typeface="Arial"/>
                <a:cs typeface="Arial"/>
                <a:sym typeface="Arial"/>
              </a:rPr>
              <a:t>Some prisoners – especially twins – were used for </a:t>
            </a:r>
            <a:r>
              <a:rPr lang="en-US" sz="2500" b="true">
                <a:solidFill>
                  <a:srgbClr val="000000"/>
                </a:solidFill>
                <a:latin typeface="Arial Bold"/>
                <a:ea typeface="Arial Bold"/>
                <a:cs typeface="Arial Bold"/>
                <a:sym typeface="Arial Bold"/>
              </a:rPr>
              <a:t>medical experiments</a:t>
            </a:r>
            <a:r>
              <a:rPr lang="en-US" sz="2500">
                <a:solidFill>
                  <a:srgbClr val="000000"/>
                </a:solidFill>
                <a:latin typeface="Arial"/>
                <a:ea typeface="Arial"/>
                <a:cs typeface="Arial"/>
                <a:sym typeface="Arial"/>
              </a:rPr>
              <a:t> without their consent. An SS physician named </a:t>
            </a:r>
            <a:r>
              <a:rPr lang="en-US" sz="2500" b="true">
                <a:solidFill>
                  <a:srgbClr val="000000"/>
                </a:solidFill>
                <a:latin typeface="Arial Bold"/>
                <a:ea typeface="Arial Bold"/>
                <a:cs typeface="Arial Bold"/>
                <a:sym typeface="Arial Bold"/>
              </a:rPr>
              <a:t>Josef Mengele </a:t>
            </a:r>
            <a:r>
              <a:rPr lang="en-US" sz="2500">
                <a:solidFill>
                  <a:srgbClr val="000000"/>
                </a:solidFill>
                <a:latin typeface="Arial"/>
                <a:ea typeface="Arial"/>
                <a:cs typeface="Arial"/>
                <a:sym typeface="Arial"/>
              </a:rPr>
              <a:t>carried out such experiments in Auschwitz.</a:t>
            </a:r>
          </a:p>
          <a:p>
            <a:pPr algn="l">
              <a:lnSpc>
                <a:spcPts val="3500"/>
              </a:lnSpc>
            </a:pPr>
            <a:r>
              <a:rPr lang="en-US" sz="2500">
                <a:solidFill>
                  <a:srgbClr val="000000"/>
                </a:solidFill>
                <a:latin typeface="Arial"/>
                <a:ea typeface="Arial"/>
                <a:cs typeface="Arial"/>
                <a:sym typeface="Arial"/>
              </a:rPr>
              <a:t>In the six extermination camps, some prisoners were shot but the majority were killed in large fake shower units which were actually </a:t>
            </a:r>
            <a:r>
              <a:rPr lang="en-US" sz="2500" b="true">
                <a:solidFill>
                  <a:srgbClr val="000000"/>
                </a:solidFill>
                <a:latin typeface="Arial Bold"/>
                <a:ea typeface="Arial Bold"/>
                <a:cs typeface="Arial Bold"/>
                <a:sym typeface="Arial Bold"/>
              </a:rPr>
              <a:t>gas chambers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Zyklon B</a:t>
            </a:r>
            <a:r>
              <a:rPr lang="en-US" sz="2500">
                <a:solidFill>
                  <a:srgbClr val="000000"/>
                </a:solidFill>
                <a:latin typeface="Arial"/>
                <a:ea typeface="Arial"/>
                <a:cs typeface="Arial"/>
                <a:sym typeface="Arial"/>
              </a:rPr>
              <a:t> (a cyanide poison) or </a:t>
            </a:r>
            <a:r>
              <a:rPr lang="en-US" sz="2500" b="true">
                <a:solidFill>
                  <a:srgbClr val="000000"/>
                </a:solidFill>
                <a:latin typeface="Arial Bold"/>
                <a:ea typeface="Arial Bold"/>
                <a:cs typeface="Arial Bold"/>
                <a:sym typeface="Arial Bold"/>
              </a:rPr>
              <a:t>carbon monoxide </a:t>
            </a:r>
            <a:r>
              <a:rPr lang="en-US" sz="2500">
                <a:solidFill>
                  <a:srgbClr val="000000"/>
                </a:solidFill>
                <a:latin typeface="Arial"/>
                <a:ea typeface="Arial"/>
                <a:cs typeface="Arial"/>
                <a:sym typeface="Arial"/>
              </a:rPr>
              <a:t>gases were used. Any gold fillings in their teeth was extracted and their bodies were cremated by other prisoners. The Nazis had first used the gas years earlier to kill thousand of Germans with physical or intellectual disabilities.</a:t>
            </a:r>
          </a:p>
          <a:p>
            <a:pPr algn="l">
              <a:lnSpc>
                <a:spcPts val="3500"/>
              </a:lnSpc>
            </a:pPr>
            <a:r>
              <a:rPr lang="en-US" sz="2500">
                <a:solidFill>
                  <a:srgbClr val="000000"/>
                </a:solidFill>
                <a:latin typeface="Arial"/>
                <a:ea typeface="Arial"/>
                <a:cs typeface="Arial"/>
                <a:sym typeface="Arial"/>
              </a:rPr>
              <a:t>As the tide of the war started to turn in favour of the Allies, the deportation to the camps, executions and gassings all accelerated because Hitler wanted to kill as many Jews while he could. While the Allies closed in, the SS destroyed as much evidence as they could and forced prisoners from the camps in death marches. Many died due to starvation or harsh weather while others were executed when they collapsed or fell behind.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85800" y="0"/>
            <a:ext cx="9144000" cy="5143500"/>
          </a:xfrm>
          <a:custGeom>
            <a:avLst/>
            <a:gdLst/>
            <a:ahLst/>
            <a:cxnLst/>
            <a:rect r="r" b="b" t="t" l="l"/>
            <a:pathLst>
              <a:path h="5143500" w="9144000">
                <a:moveTo>
                  <a:pt x="0" y="0"/>
                </a:moveTo>
                <a:lnTo>
                  <a:pt x="9144000" y="0"/>
                </a:lnTo>
                <a:lnTo>
                  <a:pt x="9144000" y="5143500"/>
                </a:lnTo>
                <a:lnTo>
                  <a:pt x="0" y="5143500"/>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
        <p:nvSpPr>
          <p:cNvPr name="Freeform 14" id="14"/>
          <p:cNvSpPr/>
          <p:nvPr/>
        </p:nvSpPr>
        <p:spPr>
          <a:xfrm flipH="false" flipV="false" rot="0">
            <a:off x="9829800" y="1434763"/>
            <a:ext cx="7109460" cy="7417473"/>
          </a:xfrm>
          <a:custGeom>
            <a:avLst/>
            <a:gdLst/>
            <a:ahLst/>
            <a:cxnLst/>
            <a:rect r="r" b="b" t="t" l="l"/>
            <a:pathLst>
              <a:path h="7417473" w="7109460">
                <a:moveTo>
                  <a:pt x="0" y="0"/>
                </a:moveTo>
                <a:lnTo>
                  <a:pt x="7109460" y="0"/>
                </a:lnTo>
                <a:lnTo>
                  <a:pt x="7109460" y="7417474"/>
                </a:lnTo>
                <a:lnTo>
                  <a:pt x="0" y="7417474"/>
                </a:lnTo>
                <a:lnTo>
                  <a:pt x="0" y="0"/>
                </a:lnTo>
                <a:close/>
              </a:path>
            </a:pathLst>
          </a:custGeom>
          <a:blipFill>
            <a:blip r:embed="rId10"/>
            <a:stretch>
              <a:fillRect l="-7885" t="-3020" r="-32518" b="-3569"/>
            </a:stretch>
          </a:blipFill>
        </p:spPr>
      </p:sp>
      <p:sp>
        <p:nvSpPr>
          <p:cNvPr name="Freeform 15" id="15"/>
          <p:cNvSpPr/>
          <p:nvPr/>
        </p:nvSpPr>
        <p:spPr>
          <a:xfrm flipH="false" flipV="false" rot="0">
            <a:off x="2050105" y="5143500"/>
            <a:ext cx="6415390" cy="4581811"/>
          </a:xfrm>
          <a:custGeom>
            <a:avLst/>
            <a:gdLst/>
            <a:ahLst/>
            <a:cxnLst/>
            <a:rect r="r" b="b" t="t" l="l"/>
            <a:pathLst>
              <a:path h="4581811" w="6415390">
                <a:moveTo>
                  <a:pt x="0" y="0"/>
                </a:moveTo>
                <a:lnTo>
                  <a:pt x="6415390" y="0"/>
                </a:lnTo>
                <a:lnTo>
                  <a:pt x="6415390" y="4581811"/>
                </a:lnTo>
                <a:lnTo>
                  <a:pt x="0" y="4581811"/>
                </a:lnTo>
                <a:lnTo>
                  <a:pt x="0" y="0"/>
                </a:lnTo>
                <a:close/>
              </a:path>
            </a:pathLst>
          </a:custGeom>
          <a:blipFill>
            <a:blip r:embed="rId11"/>
            <a:stretch>
              <a:fillRect l="-3999" t="-2757" r="-2363" b="-3309"/>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7" id="7"/>
          <p:cNvSpPr txBox="true"/>
          <p:nvPr/>
        </p:nvSpPr>
        <p:spPr>
          <a:xfrm rot="0">
            <a:off x="1028700" y="2120899"/>
            <a:ext cx="15609955" cy="11144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3.10</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EXPLORE</a:t>
            </a:r>
            <a:r>
              <a:rPr lang="en-US" sz="3000">
                <a:solidFill>
                  <a:srgbClr val="000000"/>
                </a:solidFill>
                <a:latin typeface="Arial"/>
                <a:ea typeface="Arial"/>
                <a:cs typeface="Arial"/>
                <a:sym typeface="Arial"/>
              </a:rPr>
              <a:t> the significance of genocide, including the causes, course and consequences of the </a:t>
            </a:r>
            <a:r>
              <a:rPr lang="en-US" sz="3000" b="true">
                <a:solidFill>
                  <a:srgbClr val="000000"/>
                </a:solidFill>
                <a:latin typeface="Arial Bold"/>
                <a:ea typeface="Arial Bold"/>
                <a:cs typeface="Arial Bold"/>
                <a:sym typeface="Arial Bold"/>
              </a:rPr>
              <a:t>Holocaust</a:t>
            </a:r>
            <a:r>
              <a:rPr lang="en-US" sz="3000">
                <a:solidFill>
                  <a:srgbClr val="000000"/>
                </a:solidFill>
                <a:latin typeface="Arial"/>
                <a:ea typeface="Arial"/>
                <a:cs typeface="Arial"/>
                <a:sym typeface="Arial"/>
              </a:rPr>
              <a:t>.</a:t>
            </a:r>
          </a:p>
        </p:txBody>
      </p:sp>
      <p:sp>
        <p:nvSpPr>
          <p:cNvPr name="TextBox 8" id="8"/>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85800" y="0"/>
            <a:ext cx="16253460" cy="9142571"/>
          </a:xfrm>
          <a:custGeom>
            <a:avLst/>
            <a:gdLst/>
            <a:ahLst/>
            <a:cxnLst/>
            <a:rect r="r" b="b" t="t" l="l"/>
            <a:pathLst>
              <a:path h="9142571" w="16253460">
                <a:moveTo>
                  <a:pt x="0" y="0"/>
                </a:moveTo>
                <a:lnTo>
                  <a:pt x="16253460" y="0"/>
                </a:lnTo>
                <a:lnTo>
                  <a:pt x="16253460" y="9142571"/>
                </a:lnTo>
                <a:lnTo>
                  <a:pt x="0" y="9142571"/>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2484647" y="0"/>
            <a:ext cx="13318707" cy="9725311"/>
          </a:xfrm>
          <a:custGeom>
            <a:avLst/>
            <a:gdLst/>
            <a:ahLst/>
            <a:cxnLst/>
            <a:rect r="r" b="b" t="t" l="l"/>
            <a:pathLst>
              <a:path h="9725311" w="13318707">
                <a:moveTo>
                  <a:pt x="0" y="0"/>
                </a:moveTo>
                <a:lnTo>
                  <a:pt x="13318706" y="0"/>
                </a:lnTo>
                <a:lnTo>
                  <a:pt x="13318706" y="9725311"/>
                </a:lnTo>
                <a:lnTo>
                  <a:pt x="0" y="9725311"/>
                </a:lnTo>
                <a:lnTo>
                  <a:pt x="0" y="0"/>
                </a:lnTo>
                <a:close/>
              </a:path>
            </a:pathLst>
          </a:custGeom>
          <a:blipFill>
            <a:blip r:embed="rId6"/>
            <a:stretch>
              <a:fillRect l="-3583" t="-2181" r="-4180" b="-2999"/>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0" id="10"/>
          <p:cNvSpPr txBox="true"/>
          <p:nvPr/>
        </p:nvSpPr>
        <p:spPr>
          <a:xfrm rot="0">
            <a:off x="6601512" y="2139949"/>
            <a:ext cx="10119243"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Oskar Schindler was born in Moravia, Austria-Hungary (now in Czechia). Schindler grew up in the Sudetenland but was ethically German. In 1935 he joined the pro-Nazi Sudeten German Party and in 1939 he joined the Nazi Party. He leased a formerly Jewish-owned enamelware factory in Krakow, Poland. By 1942 nearly half of the workers at the plant were Jewish. Helped by his wife and staff and using his German connections, he sheltered approximately 1,200 Jews from deportation by employing them in his factories, which supplied the German army during World War II. By the end of the war, Schindler had spent his entire fortune on bribes for officials and on supplies for his employees. In 1962 he was named Righteous Among the Nations - an award recognising non-Jews who risked their lives to save Jews during the Holocaust - by Yad Vashem, Israel’s official Holocaust memorial. He died aged 66 and was buried in the Catholic cemetery on Mount Zion in Jerusalem. </a:t>
            </a:r>
          </a:p>
        </p:txBody>
      </p:sp>
      <p:sp>
        <p:nvSpPr>
          <p:cNvPr name="Freeform 11" id="11"/>
          <p:cNvSpPr/>
          <p:nvPr/>
        </p:nvSpPr>
        <p:spPr>
          <a:xfrm flipH="false" flipV="false" rot="0">
            <a:off x="1028700" y="2244724"/>
            <a:ext cx="4827816" cy="7385049"/>
          </a:xfrm>
          <a:custGeom>
            <a:avLst/>
            <a:gdLst/>
            <a:ahLst/>
            <a:cxnLst/>
            <a:rect r="r" b="b" t="t" l="l"/>
            <a:pathLst>
              <a:path h="7385049" w="4827816">
                <a:moveTo>
                  <a:pt x="0" y="0"/>
                </a:moveTo>
                <a:lnTo>
                  <a:pt x="4827816" y="0"/>
                </a:lnTo>
                <a:lnTo>
                  <a:pt x="4827816" y="7385050"/>
                </a:lnTo>
                <a:lnTo>
                  <a:pt x="0" y="7385050"/>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Oskar Schindler, 1908-1974</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
        <p:nvSpPr>
          <p:cNvPr name="TextBox 15" id="1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liberation of the camps</a:t>
            </a:r>
          </a:p>
        </p:txBody>
      </p:sp>
      <p:sp>
        <p:nvSpPr>
          <p:cNvPr name="TextBox 7" id="7"/>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Soviet soldiers </a:t>
            </a:r>
            <a:r>
              <a:rPr lang="en-US" sz="3000">
                <a:solidFill>
                  <a:srgbClr val="000000"/>
                </a:solidFill>
                <a:latin typeface="Arial"/>
                <a:ea typeface="Arial"/>
                <a:cs typeface="Arial"/>
                <a:sym typeface="Arial"/>
              </a:rPr>
              <a:t>were the first Allies to encounter the camps. Their advance westward was so rapid that the Nazis had no time to dismantle the Madjanek camp in eastern Poland.</a:t>
            </a:r>
          </a:p>
          <a:p>
            <a:pPr algn="l">
              <a:lnSpc>
                <a:spcPts val="4200"/>
              </a:lnSpc>
            </a:pPr>
            <a:r>
              <a:rPr lang="en-US" sz="3000">
                <a:solidFill>
                  <a:srgbClr val="000000"/>
                </a:solidFill>
                <a:latin typeface="Arial"/>
                <a:ea typeface="Arial"/>
                <a:cs typeface="Arial"/>
                <a:sym typeface="Arial"/>
              </a:rPr>
              <a:t>The Soviets arrived on 23rd July 1944, finding the camp nearly intact. </a:t>
            </a:r>
            <a:r>
              <a:rPr lang="en-US" sz="3000" b="true">
                <a:solidFill>
                  <a:srgbClr val="000000"/>
                </a:solidFill>
                <a:latin typeface="Arial Bold"/>
                <a:ea typeface="Arial Bold"/>
                <a:cs typeface="Arial Bold"/>
                <a:sym typeface="Arial Bold"/>
              </a:rPr>
              <a:t>Crematorium ovens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mass graves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unburied piles of corpses </a:t>
            </a:r>
            <a:r>
              <a:rPr lang="en-US" sz="3000">
                <a:solidFill>
                  <a:srgbClr val="000000"/>
                </a:solidFill>
                <a:latin typeface="Arial"/>
                <a:ea typeface="Arial"/>
                <a:cs typeface="Arial"/>
                <a:sym typeface="Arial"/>
              </a:rPr>
              <a:t>were found in many camps. On </a:t>
            </a:r>
            <a:r>
              <a:rPr lang="en-US" sz="3000" b="true">
                <a:solidFill>
                  <a:srgbClr val="000000"/>
                </a:solidFill>
                <a:latin typeface="Arial Bold"/>
                <a:ea typeface="Arial Bold"/>
                <a:cs typeface="Arial Bold"/>
                <a:sym typeface="Arial Bold"/>
              </a:rPr>
              <a:t>27th January 1945</a:t>
            </a:r>
            <a:r>
              <a:rPr lang="en-US" sz="3000">
                <a:solidFill>
                  <a:srgbClr val="000000"/>
                </a:solidFill>
                <a:latin typeface="Arial"/>
                <a:ea typeface="Arial"/>
                <a:cs typeface="Arial"/>
                <a:sym typeface="Arial"/>
              </a:rPr>
              <a:t>, they entered Auschwitz to find thousands of prisoners dying and sick. Medics tried to save the remaining prisoners but many were too weak to digest food – half of those discovered died days after discovery.</a:t>
            </a:r>
          </a:p>
          <a:p>
            <a:pPr algn="l">
              <a:lnSpc>
                <a:spcPts val="4200"/>
              </a:lnSpc>
            </a:pPr>
            <a:r>
              <a:rPr lang="en-US" sz="3000" b="true">
                <a:solidFill>
                  <a:srgbClr val="000000"/>
                </a:solidFill>
                <a:latin typeface="Arial Bold"/>
                <a:ea typeface="Arial Bold"/>
                <a:cs typeface="Arial Bold"/>
                <a:sym typeface="Arial Bold"/>
              </a:rPr>
              <a:t>British</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Canadian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American</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French</a:t>
            </a:r>
            <a:r>
              <a:rPr lang="en-US" sz="3000">
                <a:solidFill>
                  <a:srgbClr val="000000"/>
                </a:solidFill>
                <a:latin typeface="Arial"/>
                <a:ea typeface="Arial"/>
                <a:cs typeface="Arial"/>
                <a:sym typeface="Arial"/>
              </a:rPr>
              <a:t> troops were liberated concentration camps. The Americans liberated Buchenwald and Dachau while the British liberated Bergen-Belsen (only a few weeks after the death of Anne Frank). By May 1945, all concentration camps had been liberated. Reports of these atrocities shocked the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4" id="14"/>
          <p:cNvSpPr txBox="true"/>
          <p:nvPr/>
        </p:nvSpPr>
        <p:spPr>
          <a:xfrm rot="0">
            <a:off x="1007553" y="8261493"/>
            <a:ext cx="15609955" cy="1114425"/>
          </a:xfrm>
          <a:prstGeom prst="rect">
            <a:avLst/>
          </a:prstGeom>
        </p:spPr>
        <p:txBody>
          <a:bodyPr anchor="t" rtlCol="false" tIns="0" lIns="0" bIns="0" rIns="0">
            <a:spAutoFit/>
          </a:bodyPr>
          <a:lstStyle/>
          <a:p>
            <a:pPr algn="ctr">
              <a:lnSpc>
                <a:spcPts val="4200"/>
              </a:lnSpc>
            </a:pPr>
            <a:r>
              <a:rPr lang="en-US" sz="3000" i="true">
                <a:solidFill>
                  <a:srgbClr val="004AAD"/>
                </a:solidFill>
                <a:latin typeface="Arial Italics"/>
                <a:ea typeface="Arial Italics"/>
                <a:cs typeface="Arial Italics"/>
                <a:sym typeface="Arial Italics"/>
              </a:rPr>
              <a:t>The 27th January is the </a:t>
            </a:r>
            <a:r>
              <a:rPr lang="en-US" b="true" sz="3000" i="true">
                <a:solidFill>
                  <a:srgbClr val="004AAD"/>
                </a:solidFill>
                <a:latin typeface="Arial Bold Italics"/>
                <a:ea typeface="Arial Bold Italics"/>
                <a:cs typeface="Arial Bold Italics"/>
                <a:sym typeface="Arial Bold Italics"/>
              </a:rPr>
              <a:t>International Holocaust Remembrance Day </a:t>
            </a:r>
            <a:r>
              <a:rPr lang="en-US" sz="3000" i="true">
                <a:solidFill>
                  <a:srgbClr val="004AAD"/>
                </a:solidFill>
                <a:latin typeface="Arial Italics"/>
                <a:ea typeface="Arial Italics"/>
                <a:cs typeface="Arial Italics"/>
                <a:sym typeface="Arial Italics"/>
              </a:rPr>
              <a:t>to commemorate the 6 million Jews and the other millions of victims of the Nazi regime and its collaborators.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85800" y="0"/>
            <a:ext cx="7911969" cy="5830898"/>
          </a:xfrm>
          <a:custGeom>
            <a:avLst/>
            <a:gdLst/>
            <a:ahLst/>
            <a:cxnLst/>
            <a:rect r="r" b="b" t="t" l="l"/>
            <a:pathLst>
              <a:path h="5830898" w="7911969">
                <a:moveTo>
                  <a:pt x="0" y="0"/>
                </a:moveTo>
                <a:lnTo>
                  <a:pt x="7911969" y="0"/>
                </a:lnTo>
                <a:lnTo>
                  <a:pt x="7911969" y="5830898"/>
                </a:lnTo>
                <a:lnTo>
                  <a:pt x="0" y="5830898"/>
                </a:lnTo>
                <a:lnTo>
                  <a:pt x="0" y="0"/>
                </a:lnTo>
                <a:close/>
              </a:path>
            </a:pathLst>
          </a:custGeom>
          <a:blipFill>
            <a:blip r:embed="rId6"/>
            <a:stretch>
              <a:fillRect l="0" t="0" r="0" b="-1635"/>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
        <p:nvSpPr>
          <p:cNvPr name="Freeform 14" id="14"/>
          <p:cNvSpPr/>
          <p:nvPr/>
        </p:nvSpPr>
        <p:spPr>
          <a:xfrm flipH="false" flipV="false" rot="0">
            <a:off x="8597769" y="3072138"/>
            <a:ext cx="8341491" cy="6653173"/>
          </a:xfrm>
          <a:custGeom>
            <a:avLst/>
            <a:gdLst/>
            <a:ahLst/>
            <a:cxnLst/>
            <a:rect r="r" b="b" t="t" l="l"/>
            <a:pathLst>
              <a:path h="6653173" w="8341491">
                <a:moveTo>
                  <a:pt x="0" y="0"/>
                </a:moveTo>
                <a:lnTo>
                  <a:pt x="8341491" y="0"/>
                </a:lnTo>
                <a:lnTo>
                  <a:pt x="8341491" y="6653173"/>
                </a:lnTo>
                <a:lnTo>
                  <a:pt x="0" y="6653173"/>
                </a:lnTo>
                <a:lnTo>
                  <a:pt x="0" y="0"/>
                </a:lnTo>
                <a:close/>
              </a:path>
            </a:pathLst>
          </a:custGeom>
          <a:blipFill>
            <a:blip r:embed="rId10"/>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85800" y="467011"/>
            <a:ext cx="8229600" cy="9258300"/>
          </a:xfrm>
          <a:custGeom>
            <a:avLst/>
            <a:gdLst/>
            <a:ahLst/>
            <a:cxnLst/>
            <a:rect r="r" b="b" t="t" l="l"/>
            <a:pathLst>
              <a:path h="9258300" w="8229600">
                <a:moveTo>
                  <a:pt x="0" y="0"/>
                </a:moveTo>
                <a:lnTo>
                  <a:pt x="8229600" y="0"/>
                </a:lnTo>
                <a:lnTo>
                  <a:pt x="8229600" y="9258300"/>
                </a:lnTo>
                <a:lnTo>
                  <a:pt x="0" y="9258300"/>
                </a:lnTo>
                <a:lnTo>
                  <a:pt x="0" y="0"/>
                </a:lnTo>
                <a:close/>
              </a:path>
            </a:pathLst>
          </a:custGeom>
          <a:blipFill>
            <a:blip r:embed="rId6"/>
            <a:stretch>
              <a:fillRect l="0" t="0" r="0" b="0"/>
            </a:stretch>
          </a:blipFill>
        </p:spPr>
      </p:sp>
      <p:sp>
        <p:nvSpPr>
          <p:cNvPr name="Freeform 11" id="11"/>
          <p:cNvSpPr/>
          <p:nvPr/>
        </p:nvSpPr>
        <p:spPr>
          <a:xfrm flipH="false" flipV="false" rot="0">
            <a:off x="8709660" y="467011"/>
            <a:ext cx="8229600" cy="9258300"/>
          </a:xfrm>
          <a:custGeom>
            <a:avLst/>
            <a:gdLst/>
            <a:ahLst/>
            <a:cxnLst/>
            <a:rect r="r" b="b" t="t" l="l"/>
            <a:pathLst>
              <a:path h="9258300" w="8229600">
                <a:moveTo>
                  <a:pt x="0" y="0"/>
                </a:moveTo>
                <a:lnTo>
                  <a:pt x="8229600" y="0"/>
                </a:lnTo>
                <a:lnTo>
                  <a:pt x="8229600" y="9258300"/>
                </a:lnTo>
                <a:lnTo>
                  <a:pt x="0" y="9258300"/>
                </a:lnTo>
                <a:lnTo>
                  <a:pt x="0" y="0"/>
                </a:lnTo>
                <a:close/>
              </a:path>
            </a:pathLst>
          </a:custGeom>
          <a:blipFill>
            <a:blip r:embed="rId7"/>
            <a:stretch>
              <a:fillRect l="0" t="0" r="0" b="0"/>
            </a:stretch>
          </a:blipFill>
        </p:spPr>
      </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8"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9"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10"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0" id="10"/>
          <p:cNvSpPr txBox="true"/>
          <p:nvPr/>
        </p:nvSpPr>
        <p:spPr>
          <a:xfrm rot="0">
            <a:off x="5100483" y="2139949"/>
            <a:ext cx="11620272"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Mary Elmes was born in Cork, Ireland. She studied French and Spanish literature at Trinity College Dublin. In February 1937, Elmes joined the University of London Ambulance Unit and was sent to a children’s hospital in Almeria during the Spanish Civil War. In 1942 Elmes, with help from colleagues, rescued dozens of children from Vichy France, taking them to safe houses or helping them to flee the country. Elmes hid many children in the boot of her car and drove them to safety. She aided others by securing documents that allowed them to escape through the undercover network in Vichy France. Early in 1943, Elmes was arrested on suspicion of aiding the escape of Jews and was imprisoned in Toulouse. She was later moved to the Fresnes Prison run by the Gestapo near Paris, where she spent six months. After World War II, Elmes was awarded the Legion of Honour (then the highest civilian award in France), which she refused to accept because it brought unwanted attention for her actions. In 2013, she was posthumously recognised by Yad Vashem as Righteous Among the Nations. She is the only Irish person to hold the honour, which is given to non-Jews who risked their lives to save Jews during World War II. On the 9th July 2019 Cork City Council named a new pedestrian bridge in honour of Mary Elmes. </a:t>
            </a:r>
          </a:p>
        </p:txBody>
      </p:sp>
      <p:sp>
        <p:nvSpPr>
          <p:cNvPr name="Freeform 11" id="11"/>
          <p:cNvSpPr/>
          <p:nvPr/>
        </p:nvSpPr>
        <p:spPr>
          <a:xfrm flipH="false" flipV="false" rot="0">
            <a:off x="1028700" y="2534209"/>
            <a:ext cx="3913937" cy="5218583"/>
          </a:xfrm>
          <a:custGeom>
            <a:avLst/>
            <a:gdLst/>
            <a:ahLst/>
            <a:cxnLst/>
            <a:rect r="r" b="b" t="t" l="l"/>
            <a:pathLst>
              <a:path h="5218583" w="3913937">
                <a:moveTo>
                  <a:pt x="0" y="0"/>
                </a:moveTo>
                <a:lnTo>
                  <a:pt x="3913937" y="0"/>
                </a:lnTo>
                <a:lnTo>
                  <a:pt x="3913937" y="5218582"/>
                </a:lnTo>
                <a:lnTo>
                  <a:pt x="0" y="5218582"/>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Mary Elmes, 1908-2002</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
        <p:nvSpPr>
          <p:cNvPr name="TextBox 15" id="1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Aftermath of the Holocaust</a:t>
            </a:r>
          </a:p>
        </p:txBody>
      </p:sp>
      <p:sp>
        <p:nvSpPr>
          <p:cNvPr name="TextBox 7" id="7"/>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It is estimated that </a:t>
            </a:r>
            <a:r>
              <a:rPr lang="en-US" sz="2500" b="true">
                <a:solidFill>
                  <a:srgbClr val="000000"/>
                </a:solidFill>
                <a:latin typeface="Arial Bold"/>
                <a:ea typeface="Arial Bold"/>
                <a:cs typeface="Arial Bold"/>
                <a:sym typeface="Arial Bold"/>
              </a:rPr>
              <a:t>six million Jews </a:t>
            </a:r>
            <a:r>
              <a:rPr lang="en-US" sz="2500">
                <a:solidFill>
                  <a:srgbClr val="000000"/>
                </a:solidFill>
                <a:latin typeface="Arial"/>
                <a:ea typeface="Arial"/>
                <a:cs typeface="Arial"/>
                <a:sym typeface="Arial"/>
              </a:rPr>
              <a:t>were murdered in the Holocaust – </a:t>
            </a:r>
            <a:r>
              <a:rPr lang="en-US" sz="2500" b="true">
                <a:solidFill>
                  <a:srgbClr val="000000"/>
                </a:solidFill>
                <a:latin typeface="Arial Bold"/>
                <a:ea typeface="Arial Bold"/>
                <a:cs typeface="Arial Bold"/>
                <a:sym typeface="Arial Bold"/>
              </a:rPr>
              <a:t>one million in Auschwitz alone</a:t>
            </a:r>
            <a:r>
              <a:rPr lang="en-US" sz="2500">
                <a:solidFill>
                  <a:srgbClr val="000000"/>
                </a:solidFill>
                <a:latin typeface="Arial"/>
                <a:ea typeface="Arial"/>
                <a:cs typeface="Arial"/>
                <a:sym typeface="Arial"/>
              </a:rPr>
              <a:t>. Millions of others were killed as well including (but not limited to): 2.5 million Soviet prisoners of war; 2 million Poles and 500,000 Roma. Generations were wiped out and many loved ones’ fates would never be known.</a:t>
            </a:r>
          </a:p>
          <a:p>
            <a:pPr algn="l">
              <a:lnSpc>
                <a:spcPts val="3500"/>
              </a:lnSpc>
            </a:pPr>
            <a:r>
              <a:rPr lang="en-US" sz="2500">
                <a:solidFill>
                  <a:srgbClr val="000000"/>
                </a:solidFill>
                <a:latin typeface="Arial"/>
                <a:ea typeface="Arial"/>
                <a:cs typeface="Arial"/>
                <a:sym typeface="Arial"/>
              </a:rPr>
              <a:t>Many Jewish survivors of the camps left Europe for good after the war and </a:t>
            </a:r>
            <a:r>
              <a:rPr lang="en-US" sz="2500" b="true">
                <a:solidFill>
                  <a:srgbClr val="000000"/>
                </a:solidFill>
                <a:latin typeface="Arial Bold"/>
                <a:ea typeface="Arial Bold"/>
                <a:cs typeface="Arial Bold"/>
                <a:sym typeface="Arial Bold"/>
              </a:rPr>
              <a:t>emigrated</a:t>
            </a:r>
            <a:r>
              <a:rPr lang="en-US" sz="2500">
                <a:solidFill>
                  <a:srgbClr val="000000"/>
                </a:solidFill>
                <a:latin typeface="Arial"/>
                <a:ea typeface="Arial"/>
                <a:cs typeface="Arial"/>
                <a:sym typeface="Arial"/>
              </a:rPr>
              <a:t>. They moved to the US, Canada or South Africa. In 1948, the new Jewish state of </a:t>
            </a:r>
            <a:r>
              <a:rPr lang="en-US" sz="2500" b="true">
                <a:solidFill>
                  <a:srgbClr val="000000"/>
                </a:solidFill>
                <a:latin typeface="Arial Bold"/>
                <a:ea typeface="Arial Bold"/>
                <a:cs typeface="Arial Bold"/>
                <a:sym typeface="Arial Bold"/>
              </a:rPr>
              <a:t>Israel</a:t>
            </a:r>
            <a:r>
              <a:rPr lang="en-US" sz="2500">
                <a:solidFill>
                  <a:srgbClr val="000000"/>
                </a:solidFill>
                <a:latin typeface="Arial"/>
                <a:ea typeface="Arial"/>
                <a:cs typeface="Arial"/>
                <a:sym typeface="Arial"/>
              </a:rPr>
              <a:t> was founded in Palestine and today its Jewish population numbers 6.5 million. For many, the sense of a shared Jewish identity became stronger in the wake of the terrible collective trauma and loss that was the Holocaust.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aphicFrame>
        <p:nvGraphicFramePr>
          <p:cNvPr name="Table 14" id="14"/>
          <p:cNvGraphicFramePr>
            <a:graphicFrameLocks noGrp="true"/>
          </p:cNvGraphicFramePr>
          <p:nvPr/>
        </p:nvGraphicFramePr>
        <p:xfrm>
          <a:off x="1006216" y="6182011"/>
          <a:ext cx="15632439" cy="3543300"/>
        </p:xfrm>
        <a:graphic>
          <a:graphicData uri="http://schemas.openxmlformats.org/drawingml/2006/table">
            <a:tbl>
              <a:tblPr/>
              <a:tblGrid>
                <a:gridCol w="15632439"/>
              </a:tblGrid>
              <a:tr h="600820">
                <a:tc>
                  <a:txBody>
                    <a:bodyPr anchor="t" rtlCol="false"/>
                    <a:lstStyle/>
                    <a:p>
                      <a:pPr algn="ctr">
                        <a:lnSpc>
                          <a:spcPts val="3500"/>
                        </a:lnSpc>
                        <a:defRPr/>
                      </a:pPr>
                      <a:r>
                        <a:rPr lang="en-US" sz="2500" b="true">
                          <a:solidFill>
                            <a:srgbClr val="FFFFFF"/>
                          </a:solidFill>
                          <a:latin typeface="Arial Bold"/>
                          <a:ea typeface="Arial Bold"/>
                          <a:cs typeface="Arial Bold"/>
                          <a:sym typeface="Arial Bold"/>
                        </a:rPr>
                        <a:t>Consequences of the Holocaust</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r>
              <a:tr h="600820">
                <a:tc>
                  <a:txBody>
                    <a:bodyPr anchor="t" rtlCol="false"/>
                    <a:lstStyle/>
                    <a:p>
                      <a:pPr algn="ctr">
                        <a:lnSpc>
                          <a:spcPts val="3500"/>
                        </a:lnSpc>
                        <a:defRPr/>
                      </a:pPr>
                      <a:r>
                        <a:rPr lang="en-US" sz="2500">
                          <a:solidFill>
                            <a:srgbClr val="000000"/>
                          </a:solidFill>
                          <a:latin typeface="Arial"/>
                          <a:ea typeface="Arial"/>
                          <a:cs typeface="Arial"/>
                          <a:sym typeface="Arial"/>
                        </a:rPr>
                        <a:t>The mass murder of six million Jews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1140018">
                <a:tc>
                  <a:txBody>
                    <a:bodyPr anchor="t" rtlCol="false"/>
                    <a:lstStyle/>
                    <a:p>
                      <a:pPr algn="ctr">
                        <a:lnSpc>
                          <a:spcPts val="3500"/>
                        </a:lnSpc>
                        <a:defRPr/>
                      </a:pPr>
                      <a:r>
                        <a:rPr lang="en-US" sz="2500">
                          <a:solidFill>
                            <a:srgbClr val="000000"/>
                          </a:solidFill>
                          <a:latin typeface="Arial"/>
                          <a:ea typeface="Arial"/>
                          <a:cs typeface="Arial"/>
                          <a:sym typeface="Arial"/>
                        </a:rPr>
                        <a:t>The mass murder of Slavic people, Roma, LGBT+ people, prisoners of wars and people with disabilities.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00820">
                <a:tc>
                  <a:txBody>
                    <a:bodyPr anchor="t" rtlCol="false"/>
                    <a:lstStyle/>
                    <a:p>
                      <a:pPr algn="ctr">
                        <a:lnSpc>
                          <a:spcPts val="3500"/>
                        </a:lnSpc>
                        <a:defRPr/>
                      </a:pPr>
                      <a:r>
                        <a:rPr lang="en-US" sz="2500">
                          <a:solidFill>
                            <a:srgbClr val="000000"/>
                          </a:solidFill>
                          <a:latin typeface="Arial"/>
                          <a:ea typeface="Arial"/>
                          <a:cs typeface="Arial"/>
                          <a:sym typeface="Arial"/>
                        </a:rPr>
                        <a:t>Jewish emigration to the US, Canada, France and South Africa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00820">
                <a:tc>
                  <a:txBody>
                    <a:bodyPr anchor="t" rtlCol="false"/>
                    <a:lstStyle/>
                    <a:p>
                      <a:pPr algn="ctr">
                        <a:lnSpc>
                          <a:spcPts val="3500"/>
                        </a:lnSpc>
                        <a:defRPr/>
                      </a:pPr>
                      <a:r>
                        <a:rPr lang="en-US" sz="2500">
                          <a:solidFill>
                            <a:srgbClr val="000000"/>
                          </a:solidFill>
                          <a:latin typeface="Arial"/>
                          <a:ea typeface="Arial"/>
                          <a:cs typeface="Arial"/>
                          <a:sym typeface="Arial"/>
                        </a:rPr>
                        <a:t>Strengthening of a shared Jewish identity.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2728786" y="0"/>
            <a:ext cx="12830428" cy="9725311"/>
          </a:xfrm>
          <a:custGeom>
            <a:avLst/>
            <a:gdLst/>
            <a:ahLst/>
            <a:cxnLst/>
            <a:rect r="r" b="b" t="t" l="l"/>
            <a:pathLst>
              <a:path h="9725311" w="12830428">
                <a:moveTo>
                  <a:pt x="0" y="0"/>
                </a:moveTo>
                <a:lnTo>
                  <a:pt x="12830428" y="0"/>
                </a:lnTo>
                <a:lnTo>
                  <a:pt x="12830428" y="9725311"/>
                </a:lnTo>
                <a:lnTo>
                  <a:pt x="0" y="9725311"/>
                </a:lnTo>
                <a:lnTo>
                  <a:pt x="0" y="0"/>
                </a:lnTo>
                <a:close/>
              </a:path>
            </a:pathLst>
          </a:custGeom>
          <a:blipFill>
            <a:blip r:embed="rId6"/>
            <a:stretch>
              <a:fillRect l="-2133" t="-3030" r="-3281" b="-2164"/>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1656259" y="0"/>
            <a:ext cx="14975483" cy="9725311"/>
          </a:xfrm>
          <a:custGeom>
            <a:avLst/>
            <a:gdLst/>
            <a:ahLst/>
            <a:cxnLst/>
            <a:rect r="r" b="b" t="t" l="l"/>
            <a:pathLst>
              <a:path h="9725311" w="14975483">
                <a:moveTo>
                  <a:pt x="0" y="0"/>
                </a:moveTo>
                <a:lnTo>
                  <a:pt x="14975482" y="0"/>
                </a:lnTo>
                <a:lnTo>
                  <a:pt x="14975482" y="9725311"/>
                </a:lnTo>
                <a:lnTo>
                  <a:pt x="0" y="9725311"/>
                </a:lnTo>
                <a:lnTo>
                  <a:pt x="0" y="0"/>
                </a:lnTo>
                <a:close/>
              </a:path>
            </a:pathLst>
          </a:custGeom>
          <a:blipFill>
            <a:blip r:embed="rId6"/>
            <a:stretch>
              <a:fillRect l="-2353" t="-2787" r="-1991" b="-2787"/>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Throughout history, there have been many examples of genocide, the attempt to eliminate entire peoples, or religious or ethnic groups. The most studied example is the Holocaust, in which Hitler and the Nazis aimed to systematically wipe out the entire European population of Jewish people. In this chapter, you will learn about this horrific period of history and look at other examples of genocide: those of Native Americans, the people of Armenia, Cambodia and Rwanda.</a:t>
            </a:r>
          </a:p>
        </p:txBody>
      </p:sp>
      <p:sp>
        <p:nvSpPr>
          <p:cNvPr name="TextBox 8" id="8"/>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693156" y="2475841"/>
            <a:ext cx="16246104" cy="5335317"/>
          </a:xfrm>
          <a:custGeom>
            <a:avLst/>
            <a:gdLst/>
            <a:ahLst/>
            <a:cxnLst/>
            <a:rect r="r" b="b" t="t" l="l"/>
            <a:pathLst>
              <a:path h="5335317" w="16246104">
                <a:moveTo>
                  <a:pt x="0" y="0"/>
                </a:moveTo>
                <a:lnTo>
                  <a:pt x="16246104" y="0"/>
                </a:lnTo>
                <a:lnTo>
                  <a:pt x="16246104" y="5335318"/>
                </a:lnTo>
                <a:lnTo>
                  <a:pt x="0" y="5335318"/>
                </a:lnTo>
                <a:lnTo>
                  <a:pt x="0" y="0"/>
                </a:lnTo>
                <a:close/>
              </a:path>
            </a:pathLst>
          </a:custGeom>
          <a:blipFill>
            <a:blip r:embed="rId6"/>
            <a:stretch>
              <a:fillRect l="-2060" t="-3345" r="-1648" b="-4182"/>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354 (Artefact, 2nd Edition)</a:t>
            </a:r>
          </a:p>
        </p:txBody>
      </p:sp>
      <p:sp>
        <p:nvSpPr>
          <p:cNvPr name="TextBox 7" id="7"/>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ea typeface="Arial"/>
                <a:cs typeface="Arial"/>
                <a:sym typeface="Arial"/>
              </a:rPr>
              <a:t>What were concentration camps? Name four and the countries where they were located.</a:t>
            </a:r>
          </a:p>
          <a:p>
            <a:pPr algn="l" marL="647702" indent="-323851" lvl="1">
              <a:lnSpc>
                <a:spcPts val="4200"/>
              </a:lnSpc>
              <a:buAutoNum type="arabicPeriod" startAt="1"/>
            </a:pPr>
            <a:r>
              <a:rPr lang="en-US" sz="3000">
                <a:solidFill>
                  <a:srgbClr val="00BF63"/>
                </a:solidFill>
                <a:latin typeface="Arial"/>
                <a:ea typeface="Arial"/>
                <a:cs typeface="Arial"/>
                <a:sym typeface="Arial"/>
              </a:rPr>
              <a:t>What happened to people in the concentration camps?</a:t>
            </a:r>
          </a:p>
          <a:p>
            <a:pPr algn="l" marL="647702" indent="-323851" lvl="1">
              <a:lnSpc>
                <a:spcPts val="4200"/>
              </a:lnSpc>
              <a:buAutoNum type="arabicPeriod" startAt="1"/>
            </a:pPr>
            <a:r>
              <a:rPr lang="en-US" sz="3000">
                <a:solidFill>
                  <a:srgbClr val="00BF63"/>
                </a:solidFill>
                <a:latin typeface="Arial"/>
                <a:ea typeface="Arial"/>
                <a:cs typeface="Arial"/>
                <a:sym typeface="Arial"/>
              </a:rPr>
              <a:t>Describe the liberation of the camps.</a:t>
            </a:r>
          </a:p>
          <a:p>
            <a:pPr algn="l" marL="647702" indent="-323851" lvl="1">
              <a:lnSpc>
                <a:spcPts val="4200"/>
              </a:lnSpc>
              <a:buAutoNum type="arabicPeriod" startAt="1"/>
            </a:pPr>
            <a:r>
              <a:rPr lang="en-US" sz="3000">
                <a:solidFill>
                  <a:srgbClr val="00BF63"/>
                </a:solidFill>
                <a:latin typeface="Arial"/>
                <a:ea typeface="Arial"/>
                <a:cs typeface="Arial"/>
                <a:sym typeface="Arial"/>
              </a:rPr>
              <a:t>What were the results of the Holocaust?</a:t>
            </a:r>
          </a:p>
          <a:p>
            <a:pPr algn="l" marL="647702" indent="-323851" lvl="1">
              <a:lnSpc>
                <a:spcPts val="4200"/>
              </a:lnSpc>
              <a:buAutoNum type="arabicPeriod" startAt="1"/>
            </a:pPr>
            <a:r>
              <a:rPr lang="en-US" sz="3000">
                <a:solidFill>
                  <a:srgbClr val="00BF63"/>
                </a:solidFill>
                <a:latin typeface="Arial"/>
                <a:ea typeface="Arial"/>
                <a:cs typeface="Arial"/>
                <a:sym typeface="Arial"/>
              </a:rPr>
              <a:t>After World War II, Jewish people strove to establish the state of Israel. Why do you think they did this?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354 (Artefact, 2nd Edition)</a:t>
            </a:r>
          </a:p>
        </p:txBody>
      </p:sp>
      <p:sp>
        <p:nvSpPr>
          <p:cNvPr name="TextBox 7" id="7"/>
          <p:cNvSpPr txBox="true"/>
          <p:nvPr/>
        </p:nvSpPr>
        <p:spPr>
          <a:xfrm rot="0">
            <a:off x="1028700" y="1838325"/>
            <a:ext cx="15609955" cy="8366124"/>
          </a:xfrm>
          <a:prstGeom prst="rect">
            <a:avLst/>
          </a:prstGeom>
        </p:spPr>
        <p:txBody>
          <a:bodyPr anchor="t" rtlCol="false" tIns="0" lIns="0" bIns="0" rIns="0">
            <a:spAutoFit/>
          </a:bodyPr>
          <a:lstStyle/>
          <a:p>
            <a:pPr algn="l">
              <a:lnSpc>
                <a:spcPts val="3500"/>
              </a:lnSpc>
            </a:pPr>
            <a:r>
              <a:rPr lang="en-US" sz="2500" spc="10" b="true">
                <a:solidFill>
                  <a:srgbClr val="000000"/>
                </a:solidFill>
                <a:latin typeface="Arial Bold"/>
                <a:ea typeface="Arial Bold"/>
                <a:cs typeface="Arial Bold"/>
                <a:sym typeface="Arial Bold"/>
              </a:rPr>
              <a:t>1. </a:t>
            </a:r>
            <a:r>
              <a:rPr lang="en-US" sz="2500" spc="10">
                <a:solidFill>
                  <a:srgbClr val="000000"/>
                </a:solidFill>
                <a:latin typeface="Arial"/>
                <a:ea typeface="Arial"/>
                <a:cs typeface="Arial"/>
                <a:sym typeface="Arial"/>
              </a:rPr>
              <a:t>At first, concentration camps were forced labour camps, but from 1942 special extermination camps (death camps) were also constructed. Four examples: Dachau in Germany; Auschwitz-Birkenau in Poland; Majdanek in Poland; Chelmno in Poland; Treblinka in Poland, etc. </a:t>
            </a:r>
          </a:p>
          <a:p>
            <a:pPr algn="l">
              <a:lnSpc>
                <a:spcPts val="3500"/>
              </a:lnSpc>
            </a:pPr>
            <a:r>
              <a:rPr lang="en-US" sz="2500" spc="10" b="true">
                <a:solidFill>
                  <a:srgbClr val="000000"/>
                </a:solidFill>
                <a:latin typeface="Arial Bold"/>
                <a:ea typeface="Arial Bold"/>
                <a:cs typeface="Arial Bold"/>
                <a:sym typeface="Arial Bold"/>
              </a:rPr>
              <a:t>2. </a:t>
            </a:r>
            <a:r>
              <a:rPr lang="en-US" sz="2500" spc="10">
                <a:solidFill>
                  <a:srgbClr val="000000"/>
                </a:solidFill>
                <a:latin typeface="Arial"/>
                <a:ea typeface="Arial"/>
                <a:cs typeface="Arial"/>
                <a:sym typeface="Arial"/>
              </a:rPr>
              <a:t>In concentration camps people were dehumanised. Their belongings were taken from them on arrival and anybody who was unwell or unable to work was killed immediately. Women, men and children were separated. Prisoners’ heads were shaved and each had a number tattooed on their forearm. Some prisoners were used for medical experiments without their consent, etc. </a:t>
            </a:r>
          </a:p>
          <a:p>
            <a:pPr algn="l">
              <a:lnSpc>
                <a:spcPts val="3500"/>
              </a:lnSpc>
            </a:pPr>
            <a:r>
              <a:rPr lang="en-US" sz="2500" spc="10" b="true">
                <a:solidFill>
                  <a:srgbClr val="000000"/>
                </a:solidFill>
                <a:latin typeface="Arial Bold"/>
                <a:ea typeface="Arial Bold"/>
                <a:cs typeface="Arial Bold"/>
                <a:sym typeface="Arial Bold"/>
              </a:rPr>
              <a:t>3. </a:t>
            </a:r>
            <a:r>
              <a:rPr lang="en-US" sz="2500" spc="10">
                <a:solidFill>
                  <a:srgbClr val="000000"/>
                </a:solidFill>
                <a:latin typeface="Arial"/>
                <a:ea typeface="Arial"/>
                <a:cs typeface="Arial"/>
                <a:sym typeface="Arial"/>
              </a:rPr>
              <a:t>Soviet soldiers were the first Allies to encounter concentration camps as they pursued the German forces westwards. They found Majdanek camp in eastern Poland nearly intact on 23 July 1944. Auschwitz was liberated on 27 January 1945. Medics tried to save prisoners, but many were too weak even to digest food. British, Canadian, American and French troops also liberated camps. By May 1945, all 20,000 camps had been liberated. </a:t>
            </a:r>
          </a:p>
          <a:p>
            <a:pPr algn="l">
              <a:lnSpc>
                <a:spcPts val="3500"/>
              </a:lnSpc>
            </a:pPr>
            <a:r>
              <a:rPr lang="en-US" sz="2500" spc="10" b="true">
                <a:solidFill>
                  <a:srgbClr val="000000"/>
                </a:solidFill>
                <a:latin typeface="Arial Bold"/>
                <a:ea typeface="Arial Bold"/>
                <a:cs typeface="Arial Bold"/>
                <a:sym typeface="Arial Bold"/>
              </a:rPr>
              <a:t>4. </a:t>
            </a:r>
            <a:r>
              <a:rPr lang="en-US" sz="2500" spc="10">
                <a:solidFill>
                  <a:srgbClr val="000000"/>
                </a:solidFill>
                <a:latin typeface="Arial"/>
                <a:ea typeface="Arial"/>
                <a:cs typeface="Arial"/>
                <a:sym typeface="Arial"/>
              </a:rPr>
              <a:t>An estimated six million Jews were killed; millions of others were systematically killed, including Poles and other Slavic people, Roma, LGBT people, communists and prisoners of war; generations were wiped out; large-scale emigration by Jewish survivors; a strengthening of a shared Jewish identity. </a:t>
            </a:r>
          </a:p>
          <a:p>
            <a:pPr algn="l">
              <a:lnSpc>
                <a:spcPts val="3500"/>
              </a:lnSpc>
            </a:pPr>
            <a:r>
              <a:rPr lang="en-US" sz="2500" b="true">
                <a:solidFill>
                  <a:srgbClr val="000000"/>
                </a:solidFill>
                <a:latin typeface="Arial Bold"/>
                <a:ea typeface="Arial Bold"/>
                <a:cs typeface="Arial Bold"/>
                <a:sym typeface="Arial Bold"/>
              </a:rPr>
              <a:t>5. </a:t>
            </a:r>
            <a:r>
              <a:rPr lang="en-US" sz="2500">
                <a:solidFill>
                  <a:srgbClr val="000000"/>
                </a:solidFill>
                <a:latin typeface="Arial"/>
                <a:ea typeface="Arial"/>
                <a:cs typeface="Arial"/>
                <a:sym typeface="Arial"/>
              </a:rPr>
              <a:t>Student’s opinion answer. Students might address the following: Jewish religious belief (see Genesis, Exodus…) is that God promised the land of Israel to the Jewish people. They had experienced persecution in Europe since the Middle Ages, but the Holocaust was such a shattering trauma that the idea of a Jewish state as a permanent, safe homeland became urgent.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Famous Jews from the Holocaust</a:t>
            </a:r>
          </a:p>
        </p:txBody>
      </p:sp>
      <p:sp>
        <p:nvSpPr>
          <p:cNvPr name="TextBox 7" id="7"/>
          <p:cNvSpPr txBox="true"/>
          <p:nvPr/>
        </p:nvSpPr>
        <p:spPr>
          <a:xfrm rot="0">
            <a:off x="1028700" y="1819275"/>
            <a:ext cx="15609955" cy="1647825"/>
          </a:xfrm>
          <a:prstGeom prst="rect">
            <a:avLst/>
          </a:prstGeom>
        </p:spPr>
        <p:txBody>
          <a:bodyPr anchor="t" rtlCol="false" tIns="0" lIns="0" bIns="0" rIns="0">
            <a:spAutoFit/>
          </a:bodyPr>
          <a:lstStyle/>
          <a:p>
            <a:pPr algn="ctr">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Anne Frank</a:t>
            </a:r>
            <a:r>
              <a:rPr lang="en-US" sz="3000">
                <a:solidFill>
                  <a:srgbClr val="000000"/>
                </a:solidFill>
                <a:latin typeface="Arial"/>
                <a:ea typeface="Arial"/>
                <a:cs typeface="Arial"/>
                <a:sym typeface="Arial"/>
              </a:rPr>
              <a:t> – died in </a:t>
            </a:r>
            <a:r>
              <a:rPr lang="en-US" sz="3000" b="true">
                <a:solidFill>
                  <a:srgbClr val="000000"/>
                </a:solidFill>
                <a:latin typeface="Arial Bold"/>
                <a:ea typeface="Arial Bold"/>
                <a:cs typeface="Arial Bold"/>
                <a:sym typeface="Arial Bold"/>
              </a:rPr>
              <a:t>1945</a:t>
            </a:r>
          </a:p>
          <a:p>
            <a:pPr algn="ctr">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Elie Wiesel</a:t>
            </a:r>
            <a:r>
              <a:rPr lang="en-US" sz="3000">
                <a:solidFill>
                  <a:srgbClr val="000000"/>
                </a:solidFill>
                <a:latin typeface="Arial"/>
                <a:ea typeface="Arial"/>
                <a:cs typeface="Arial"/>
                <a:sym typeface="Arial"/>
              </a:rPr>
              <a:t> – died in </a:t>
            </a:r>
            <a:r>
              <a:rPr lang="en-US" sz="3000" b="true">
                <a:solidFill>
                  <a:srgbClr val="000000"/>
                </a:solidFill>
                <a:latin typeface="Arial Bold"/>
                <a:ea typeface="Arial Bold"/>
                <a:cs typeface="Arial Bold"/>
                <a:sym typeface="Arial Bold"/>
              </a:rPr>
              <a:t>2016</a:t>
            </a:r>
          </a:p>
          <a:p>
            <a:pPr algn="ctr">
              <a:lnSpc>
                <a:spcPts val="4200"/>
              </a:lnSpc>
            </a:pP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Tomi Reichental</a:t>
            </a:r>
            <a:r>
              <a:rPr lang="en-US" sz="3000">
                <a:solidFill>
                  <a:srgbClr val="000000"/>
                </a:solidFill>
                <a:latin typeface="Arial"/>
                <a:ea typeface="Arial"/>
                <a:cs typeface="Arial"/>
                <a:sym typeface="Arial"/>
              </a:rPr>
              <a:t> – moved in Ireland in </a:t>
            </a:r>
            <a:r>
              <a:rPr lang="en-US" sz="3000" b="true">
                <a:solidFill>
                  <a:srgbClr val="000000"/>
                </a:solidFill>
                <a:latin typeface="Arial Bold"/>
                <a:ea typeface="Arial Bold"/>
                <a:cs typeface="Arial Bold"/>
                <a:sym typeface="Arial Bold"/>
              </a:rPr>
              <a:t>1959</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Freeform 14" id="14"/>
          <p:cNvSpPr/>
          <p:nvPr/>
        </p:nvSpPr>
        <p:spPr>
          <a:xfrm flipH="false" flipV="false" rot="0">
            <a:off x="685800" y="4185833"/>
            <a:ext cx="16253460" cy="5539478"/>
          </a:xfrm>
          <a:custGeom>
            <a:avLst/>
            <a:gdLst/>
            <a:ahLst/>
            <a:cxnLst/>
            <a:rect r="r" b="b" t="t" l="l"/>
            <a:pathLst>
              <a:path h="5539478" w="16253460">
                <a:moveTo>
                  <a:pt x="0" y="0"/>
                </a:moveTo>
                <a:lnTo>
                  <a:pt x="16253460" y="0"/>
                </a:lnTo>
                <a:lnTo>
                  <a:pt x="16253460" y="5539478"/>
                </a:lnTo>
                <a:lnTo>
                  <a:pt x="0" y="5539478"/>
                </a:lnTo>
                <a:lnTo>
                  <a:pt x="0" y="0"/>
                </a:lnTo>
                <a:close/>
              </a:path>
            </a:pathLst>
          </a:custGeom>
          <a:blipFill>
            <a:blip r:embed="rId6"/>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0" y="3645210"/>
            <a:ext cx="18288000" cy="1244599"/>
          </a:xfrm>
          <a:prstGeom prst="rect">
            <a:avLst/>
          </a:prstGeom>
        </p:spPr>
        <p:txBody>
          <a:bodyPr anchor="t" rtlCol="false" tIns="0" lIns="0" bIns="0" rIns="0">
            <a:spAutoFit/>
          </a:bodyPr>
          <a:lstStyle/>
          <a:p>
            <a:pPr algn="ctr">
              <a:lnSpc>
                <a:spcPts val="9100"/>
              </a:lnSpc>
            </a:pPr>
            <a:r>
              <a:rPr lang="en-US" b="true" sz="6500">
                <a:solidFill>
                  <a:srgbClr val="004AAD"/>
                </a:solidFill>
                <a:latin typeface="Arial Bold"/>
                <a:ea typeface="Arial Bold"/>
                <a:cs typeface="Arial Bold"/>
                <a:sym typeface="Arial Bold"/>
              </a:rPr>
              <a:t>26.3: GENOCIDES AFTER THE HOLOCAUST</a:t>
            </a:r>
          </a:p>
        </p:txBody>
      </p:sp>
      <p:sp>
        <p:nvSpPr>
          <p:cNvPr name="TextBox 9" id="9"/>
          <p:cNvSpPr txBox="true"/>
          <p:nvPr/>
        </p:nvSpPr>
        <p:spPr>
          <a:xfrm rot="0">
            <a:off x="258123" y="3932547"/>
            <a:ext cx="17584398" cy="955675"/>
          </a:xfrm>
          <a:prstGeom prst="rect">
            <a:avLst/>
          </a:prstGeom>
        </p:spPr>
        <p:txBody>
          <a:bodyPr anchor="t" rtlCol="false" tIns="0" lIns="0" bIns="0" rIns="0">
            <a:spAutoFit/>
          </a:bodyPr>
          <a:lstStyle/>
          <a:p>
            <a:pPr algn="ctr">
              <a:lnSpc>
                <a:spcPts val="7475"/>
              </a:lnSpc>
            </a:pPr>
            <a:r>
              <a:rPr lang="en-US" sz="6500" spc="1787">
                <a:solidFill>
                  <a:srgbClr val="FFFFFF"/>
                </a:solidFill>
                <a:latin typeface="Daydream"/>
                <a:ea typeface="Daydream"/>
                <a:cs typeface="Daydream"/>
                <a:sym typeface="Daydream"/>
              </a:rPr>
              <a:t>26.3: genocides after the holocaust</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Crime of Genocide</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the decades since the Holocaust, the world has seen many more acts of genocide, for example in Cambodia and Rwanda. The UN Convention on the Prevention and Punishment of the Crime of Genocide was passed in 1948; however, the international community has repeatedly failed to prevent it. </a:t>
            </a:r>
          </a:p>
          <a:p>
            <a:pPr algn="l">
              <a:lnSpc>
                <a:spcPts val="3500"/>
              </a:lnSpc>
            </a:pPr>
            <a:r>
              <a:rPr lang="en-US" sz="2500">
                <a:solidFill>
                  <a:srgbClr val="000000"/>
                </a:solidFill>
                <a:latin typeface="Arial"/>
                <a:ea typeface="Arial"/>
                <a:cs typeface="Arial"/>
                <a:sym typeface="Arial"/>
              </a:rPr>
              <a:t>Presently, there are 42 recognised genocides throughout history, 3 of which are still ongoing. These include: </a:t>
            </a:r>
          </a:p>
          <a:p>
            <a:pPr algn="l" marL="539754" indent="-269877" lvl="1">
              <a:lnSpc>
                <a:spcPts val="3500"/>
              </a:lnSpc>
              <a:buFont typeface="Arial"/>
              <a:buChar char="•"/>
            </a:pPr>
            <a:r>
              <a:rPr lang="en-US" sz="2500">
                <a:solidFill>
                  <a:srgbClr val="000000"/>
                </a:solidFill>
                <a:latin typeface="Arial"/>
                <a:ea typeface="Arial"/>
                <a:cs typeface="Arial"/>
                <a:sym typeface="Arial"/>
              </a:rPr>
              <a:t>The Genocide of Aboriginals in Tasmania (1820s-1832) and Australia (1840-1897)</a:t>
            </a:r>
          </a:p>
          <a:p>
            <a:pPr algn="l" marL="539754" indent="-269877" lvl="1">
              <a:lnSpc>
                <a:spcPts val="3500"/>
              </a:lnSpc>
              <a:buFont typeface="Arial"/>
              <a:buChar char="•"/>
            </a:pPr>
            <a:r>
              <a:rPr lang="en-US" sz="2500">
                <a:solidFill>
                  <a:srgbClr val="000000"/>
                </a:solidFill>
                <a:latin typeface="Arial"/>
                <a:ea typeface="Arial"/>
                <a:cs typeface="Arial"/>
                <a:sym typeface="Arial"/>
              </a:rPr>
              <a:t>Assyrian genocide - Ottoman Empire (1915-1919)</a:t>
            </a:r>
          </a:p>
          <a:p>
            <a:pPr algn="l" marL="539754" indent="-269877" lvl="1">
              <a:lnSpc>
                <a:spcPts val="3500"/>
              </a:lnSpc>
              <a:buFont typeface="Arial"/>
              <a:buChar char="•"/>
            </a:pPr>
            <a:r>
              <a:rPr lang="en-US" sz="2500">
                <a:solidFill>
                  <a:srgbClr val="000000"/>
                </a:solidFill>
                <a:latin typeface="Arial"/>
                <a:ea typeface="Arial"/>
                <a:cs typeface="Arial"/>
                <a:sym typeface="Arial"/>
              </a:rPr>
              <a:t>Holodomor - Ukraine (1932-1933)</a:t>
            </a:r>
          </a:p>
          <a:p>
            <a:pPr algn="l" marL="539754" indent="-269877" lvl="1">
              <a:lnSpc>
                <a:spcPts val="3500"/>
              </a:lnSpc>
              <a:buFont typeface="Arial"/>
              <a:buChar char="•"/>
            </a:pPr>
            <a:r>
              <a:rPr lang="en-US" sz="2500">
                <a:solidFill>
                  <a:srgbClr val="000000"/>
                </a:solidFill>
                <a:latin typeface="Arial"/>
                <a:ea typeface="Arial"/>
                <a:cs typeface="Arial"/>
                <a:sym typeface="Arial"/>
              </a:rPr>
              <a:t>Chetniks' Genocide of Bosniaks and Croats - Yugoslavia (1941-1945)</a:t>
            </a:r>
          </a:p>
          <a:p>
            <a:pPr algn="l" marL="539754" indent="-269877" lvl="1">
              <a:lnSpc>
                <a:spcPts val="3500"/>
              </a:lnSpc>
              <a:buFont typeface="Arial"/>
              <a:buChar char="•"/>
            </a:pPr>
            <a:r>
              <a:rPr lang="en-US" sz="2500">
                <a:solidFill>
                  <a:srgbClr val="000000"/>
                </a:solidFill>
                <a:latin typeface="Arial"/>
                <a:ea typeface="Arial"/>
                <a:cs typeface="Arial"/>
                <a:sym typeface="Arial"/>
              </a:rPr>
              <a:t>Bosnian Genocide - Bosnia and Herzegovina (1992-1995)</a:t>
            </a:r>
          </a:p>
          <a:p>
            <a:pPr algn="l" marL="539754" indent="-269877" lvl="1">
              <a:lnSpc>
                <a:spcPts val="3500"/>
              </a:lnSpc>
              <a:buFont typeface="Arial"/>
              <a:buChar char="•"/>
            </a:pPr>
            <a:r>
              <a:rPr lang="en-US" sz="2500">
                <a:solidFill>
                  <a:srgbClr val="000000"/>
                </a:solidFill>
                <a:latin typeface="Arial"/>
                <a:ea typeface="Arial"/>
                <a:cs typeface="Arial"/>
                <a:sym typeface="Arial"/>
              </a:rPr>
              <a:t>Darfur genocide - Darfur, Sudan (2003-Present)</a:t>
            </a:r>
          </a:p>
          <a:p>
            <a:pPr algn="l" marL="539754" indent="-269877" lvl="1">
              <a:lnSpc>
                <a:spcPts val="3500"/>
              </a:lnSpc>
              <a:buFont typeface="Arial"/>
              <a:buChar char="•"/>
            </a:pPr>
            <a:r>
              <a:rPr lang="en-US" sz="2500">
                <a:solidFill>
                  <a:srgbClr val="000000"/>
                </a:solidFill>
                <a:latin typeface="Arial"/>
                <a:ea typeface="Arial"/>
                <a:cs typeface="Arial"/>
                <a:sym typeface="Arial"/>
              </a:rPr>
              <a:t>Uyghur genocide - Xinjiang, China (2014-Present)   </a:t>
            </a:r>
          </a:p>
          <a:p>
            <a:pPr algn="l" marL="539754" indent="-269877" lvl="1">
              <a:lnSpc>
                <a:spcPts val="3500"/>
              </a:lnSpc>
              <a:buFont typeface="Arial"/>
              <a:buChar char="•"/>
            </a:pPr>
            <a:r>
              <a:rPr lang="en-US" sz="2500">
                <a:solidFill>
                  <a:srgbClr val="000000"/>
                </a:solidFill>
                <a:latin typeface="Arial"/>
                <a:ea typeface="Arial"/>
                <a:cs typeface="Arial"/>
                <a:sym typeface="Arial"/>
              </a:rPr>
              <a:t>Rohingya genocide - Rakhine State, Myanmar (2016-Present)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Cambodian Genocide</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1975, the Cambodian government was overthrown by </a:t>
            </a:r>
            <a:r>
              <a:rPr lang="en-US" sz="2500" b="true">
                <a:solidFill>
                  <a:srgbClr val="000000"/>
                </a:solidFill>
                <a:latin typeface="Arial Bold"/>
                <a:ea typeface="Arial Bold"/>
                <a:cs typeface="Arial Bold"/>
                <a:sym typeface="Arial Bold"/>
              </a:rPr>
              <a:t>Pol Pot </a:t>
            </a:r>
            <a:r>
              <a:rPr lang="en-US" sz="2500">
                <a:solidFill>
                  <a:srgbClr val="000000"/>
                </a:solidFill>
                <a:latin typeface="Arial"/>
                <a:ea typeface="Arial"/>
                <a:cs typeface="Arial"/>
                <a:sym typeface="Arial"/>
              </a:rPr>
              <a:t>and the </a:t>
            </a:r>
            <a:r>
              <a:rPr lang="en-US" sz="2500" b="true">
                <a:solidFill>
                  <a:srgbClr val="000000"/>
                </a:solidFill>
                <a:latin typeface="Arial Bold"/>
                <a:ea typeface="Arial Bold"/>
                <a:cs typeface="Arial Bold"/>
                <a:sym typeface="Arial Bold"/>
              </a:rPr>
              <a:t>Khmer Rogue</a:t>
            </a:r>
            <a:r>
              <a:rPr lang="en-US" sz="2500">
                <a:solidFill>
                  <a:srgbClr val="000000"/>
                </a:solidFill>
                <a:latin typeface="Arial"/>
                <a:ea typeface="Arial"/>
                <a:cs typeface="Arial"/>
                <a:sym typeface="Arial"/>
              </a:rPr>
              <a:t>, followers of the </a:t>
            </a:r>
            <a:r>
              <a:rPr lang="en-US" sz="2500" b="true">
                <a:solidFill>
                  <a:srgbClr val="000000"/>
                </a:solidFill>
                <a:latin typeface="Arial Bold"/>
                <a:ea typeface="Arial Bold"/>
                <a:cs typeface="Arial Bold"/>
                <a:sym typeface="Arial Bold"/>
              </a:rPr>
              <a:t>Communist Party of Kampuchea</a:t>
            </a:r>
            <a:r>
              <a:rPr lang="en-US" sz="2500">
                <a:solidFill>
                  <a:srgbClr val="000000"/>
                </a:solidFill>
                <a:latin typeface="Arial"/>
                <a:ea typeface="Arial"/>
                <a:cs typeface="Arial"/>
                <a:sym typeface="Arial"/>
              </a:rPr>
              <a:t>. Their idealised vision of their country was based on the </a:t>
            </a:r>
            <a:r>
              <a:rPr lang="en-US" sz="2500" b="true">
                <a:solidFill>
                  <a:srgbClr val="000000"/>
                </a:solidFill>
                <a:latin typeface="Arial Bold"/>
                <a:ea typeface="Arial Bold"/>
                <a:cs typeface="Arial Bold"/>
                <a:sym typeface="Arial Bold"/>
              </a:rPr>
              <a:t>country’s “pure” peasant past</a:t>
            </a:r>
            <a:r>
              <a:rPr lang="en-US" sz="2500">
                <a:solidFill>
                  <a:srgbClr val="000000"/>
                </a:solidFill>
                <a:latin typeface="Arial"/>
                <a:ea typeface="Arial"/>
                <a:cs typeface="Arial"/>
                <a:sym typeface="Arial"/>
              </a:rPr>
              <a:t>. They </a:t>
            </a:r>
            <a:r>
              <a:rPr lang="en-US" sz="2500" b="true">
                <a:solidFill>
                  <a:srgbClr val="000000"/>
                </a:solidFill>
                <a:latin typeface="Arial Bold"/>
                <a:ea typeface="Arial Bold"/>
                <a:cs typeface="Arial Bold"/>
                <a:sym typeface="Arial Bold"/>
              </a:rPr>
              <a:t>closed the country </a:t>
            </a:r>
            <a:r>
              <a:rPr lang="en-US" sz="2500">
                <a:solidFill>
                  <a:srgbClr val="000000"/>
                </a:solidFill>
                <a:latin typeface="Arial"/>
                <a:ea typeface="Arial"/>
                <a:cs typeface="Arial"/>
                <a:sym typeface="Arial"/>
              </a:rPr>
              <a:t>to the outside world, forced city dwellers to move to </a:t>
            </a:r>
            <a:r>
              <a:rPr lang="en-US" sz="2500" b="true">
                <a:solidFill>
                  <a:srgbClr val="000000"/>
                </a:solidFill>
                <a:latin typeface="Arial Bold"/>
                <a:ea typeface="Arial Bold"/>
                <a:cs typeface="Arial Bold"/>
                <a:sym typeface="Arial Bold"/>
              </a:rPr>
              <a:t>collective farms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outlawed all religions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brutally targeted </a:t>
            </a:r>
            <a:r>
              <a:rPr lang="en-US" sz="2500">
                <a:solidFill>
                  <a:srgbClr val="000000"/>
                </a:solidFill>
                <a:latin typeface="Arial"/>
                <a:ea typeface="Arial"/>
                <a:cs typeface="Arial"/>
                <a:sym typeface="Arial"/>
              </a:rPr>
              <a:t>anyone who was </a:t>
            </a:r>
            <a:r>
              <a:rPr lang="en-US" sz="2500" b="true">
                <a:solidFill>
                  <a:srgbClr val="000000"/>
                </a:solidFill>
                <a:latin typeface="Arial Bold"/>
                <a:ea typeface="Arial Bold"/>
                <a:cs typeface="Arial Bold"/>
                <a:sym typeface="Arial Bold"/>
              </a:rPr>
              <a:t>educated</a:t>
            </a:r>
            <a:r>
              <a:rPr lang="en-US" sz="2500">
                <a:solidFill>
                  <a:srgbClr val="000000"/>
                </a:solidFill>
                <a:latin typeface="Arial"/>
                <a:ea typeface="Arial"/>
                <a:cs typeface="Arial"/>
                <a:sym typeface="Arial"/>
              </a:rPr>
              <a:t> or </a:t>
            </a:r>
            <a:r>
              <a:rPr lang="en-US" sz="2500" b="true">
                <a:solidFill>
                  <a:srgbClr val="000000"/>
                </a:solidFill>
                <a:latin typeface="Arial Bold"/>
                <a:ea typeface="Arial Bold"/>
                <a:cs typeface="Arial Bold"/>
                <a:sym typeface="Arial Bold"/>
              </a:rPr>
              <a:t>suspected of opposing the new regime</a:t>
            </a:r>
            <a:r>
              <a:rPr lang="en-US" sz="2500">
                <a:solidFill>
                  <a:srgbClr val="000000"/>
                </a:solidFill>
                <a:latin typeface="Arial"/>
                <a:ea typeface="Arial"/>
                <a:cs typeface="Arial"/>
                <a:sym typeface="Arial"/>
              </a:rPr>
              <a:t>. In addition, the </a:t>
            </a:r>
            <a:r>
              <a:rPr lang="en-US" sz="2500" b="true">
                <a:solidFill>
                  <a:srgbClr val="000000"/>
                </a:solidFill>
                <a:latin typeface="Arial Bold"/>
                <a:ea typeface="Arial Bold"/>
                <a:cs typeface="Arial Bold"/>
                <a:sym typeface="Arial Bold"/>
              </a:rPr>
              <a:t>Khmer Rogue </a:t>
            </a:r>
            <a:r>
              <a:rPr lang="en-US" sz="2500">
                <a:solidFill>
                  <a:srgbClr val="000000"/>
                </a:solidFill>
                <a:latin typeface="Arial"/>
                <a:ea typeface="Arial"/>
                <a:cs typeface="Arial"/>
                <a:sym typeface="Arial"/>
              </a:rPr>
              <a:t>aimed to </a:t>
            </a:r>
            <a:r>
              <a:rPr lang="en-US" sz="2500" b="true">
                <a:solidFill>
                  <a:srgbClr val="000000"/>
                </a:solidFill>
                <a:latin typeface="Arial Bold"/>
                <a:ea typeface="Arial Bold"/>
                <a:cs typeface="Arial Bold"/>
                <a:sym typeface="Arial Bold"/>
              </a:rPr>
              <a:t>eliminate ethnic minorities </a:t>
            </a:r>
            <a:r>
              <a:rPr lang="en-US" sz="2500">
                <a:solidFill>
                  <a:srgbClr val="000000"/>
                </a:solidFill>
                <a:latin typeface="Arial"/>
                <a:ea typeface="Arial"/>
                <a:cs typeface="Arial"/>
                <a:sym typeface="Arial"/>
              </a:rPr>
              <a:t>such as the </a:t>
            </a:r>
            <a:r>
              <a:rPr lang="en-US" sz="2500" b="true">
                <a:solidFill>
                  <a:srgbClr val="000000"/>
                </a:solidFill>
                <a:latin typeface="Arial Bold"/>
                <a:ea typeface="Arial Bold"/>
                <a:cs typeface="Arial Bold"/>
                <a:sym typeface="Arial Bold"/>
              </a:rPr>
              <a:t>ethnic Vietnamese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Thai</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Chinese people </a:t>
            </a:r>
            <a:r>
              <a:rPr lang="en-US" sz="2500">
                <a:solidFill>
                  <a:srgbClr val="000000"/>
                </a:solidFill>
                <a:latin typeface="Arial"/>
                <a:ea typeface="Arial"/>
                <a:cs typeface="Arial"/>
                <a:sym typeface="Arial"/>
              </a:rPr>
              <a:t>as well as the </a:t>
            </a:r>
            <a:r>
              <a:rPr lang="en-US" sz="2500" b="true">
                <a:solidFill>
                  <a:srgbClr val="000000"/>
                </a:solidFill>
                <a:latin typeface="Arial Bold"/>
                <a:ea typeface="Arial Bold"/>
                <a:cs typeface="Arial Bold"/>
                <a:sym typeface="Arial Bold"/>
              </a:rPr>
              <a:t>Muslim Cham people</a:t>
            </a:r>
            <a:r>
              <a:rPr lang="en-US" sz="2500">
                <a:solidFill>
                  <a:srgbClr val="000000"/>
                </a:solidFill>
                <a:latin typeface="Arial"/>
                <a:ea typeface="Arial"/>
                <a:cs typeface="Arial"/>
                <a:sym typeface="Arial"/>
              </a:rPr>
              <a:t>.</a:t>
            </a:r>
          </a:p>
          <a:p>
            <a:pPr algn="l">
              <a:lnSpc>
                <a:spcPts val="3500"/>
              </a:lnSpc>
            </a:pPr>
            <a:r>
              <a:rPr lang="en-US" sz="2500" b="true">
                <a:solidFill>
                  <a:srgbClr val="000000"/>
                </a:solidFill>
                <a:latin typeface="Arial Bold"/>
                <a:ea typeface="Arial Bold"/>
                <a:cs typeface="Arial Bold"/>
                <a:sym typeface="Arial Bold"/>
              </a:rPr>
              <a:t>Starvation</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disease</a:t>
            </a:r>
            <a:r>
              <a:rPr lang="en-US" sz="2500">
                <a:solidFill>
                  <a:srgbClr val="000000"/>
                </a:solidFill>
                <a:latin typeface="Arial"/>
                <a:ea typeface="Arial"/>
                <a:cs typeface="Arial"/>
                <a:sym typeface="Arial"/>
              </a:rPr>
              <a:t> killed great numbers of people at the forced-labour farms. </a:t>
            </a:r>
            <a:r>
              <a:rPr lang="en-US" sz="2500" b="true">
                <a:solidFill>
                  <a:srgbClr val="000000"/>
                </a:solidFill>
                <a:latin typeface="Arial Bold"/>
                <a:ea typeface="Arial Bold"/>
                <a:cs typeface="Arial Bold"/>
                <a:sym typeface="Arial Bold"/>
              </a:rPr>
              <a:t>Torture</a:t>
            </a:r>
            <a:r>
              <a:rPr lang="en-US" sz="2500">
                <a:solidFill>
                  <a:srgbClr val="000000"/>
                </a:solidFill>
                <a:latin typeface="Arial"/>
                <a:ea typeface="Arial"/>
                <a:cs typeface="Arial"/>
                <a:sym typeface="Arial"/>
              </a:rPr>
              <a:t> was also widespread. It is claimed that 17,000 people passed through the notorious Tuol Sleng prison and only seven survived. As more and more people were sent to prison, the Khmer Rogue switched to a system of ‘</a:t>
            </a:r>
            <a:r>
              <a:rPr lang="en-US" sz="2500" b="true">
                <a:solidFill>
                  <a:srgbClr val="000000"/>
                </a:solidFill>
                <a:latin typeface="Arial Bold"/>
                <a:ea typeface="Arial Bold"/>
                <a:cs typeface="Arial Bold"/>
                <a:sym typeface="Arial Bold"/>
              </a:rPr>
              <a:t>killing fields</a:t>
            </a:r>
            <a:r>
              <a:rPr lang="en-US" sz="2500">
                <a:solidFill>
                  <a:srgbClr val="000000"/>
                </a:solidFill>
                <a:latin typeface="Arial"/>
                <a:ea typeface="Arial"/>
                <a:cs typeface="Arial"/>
                <a:sym typeface="Arial"/>
              </a:rPr>
              <a:t>’ – mass executions at hundreds of sites all across Cambodia. As well as the people mentioned previously, the Khmer Rogue also executed people who could no longer work or make the journey to the camps, the families of anyone deemed ‘undesirable’ and at least 25,000 Buddhist monks.</a:t>
            </a:r>
          </a:p>
          <a:p>
            <a:pPr algn="l">
              <a:lnSpc>
                <a:spcPts val="3500"/>
              </a:lnSpc>
            </a:pPr>
            <a:r>
              <a:rPr lang="en-US" sz="2500">
                <a:solidFill>
                  <a:srgbClr val="000000"/>
                </a:solidFill>
                <a:latin typeface="Arial"/>
                <a:ea typeface="Arial"/>
                <a:cs typeface="Arial"/>
                <a:sym typeface="Arial"/>
              </a:rPr>
              <a:t>In the years 1975 to 1979, between </a:t>
            </a:r>
            <a:r>
              <a:rPr lang="en-US" sz="2500" b="true">
                <a:solidFill>
                  <a:srgbClr val="000000"/>
                </a:solidFill>
                <a:latin typeface="Arial Bold"/>
                <a:ea typeface="Arial Bold"/>
                <a:cs typeface="Arial Bold"/>
                <a:sym typeface="Arial Bold"/>
              </a:rPr>
              <a:t>1.7 and 3 million Cambodians</a:t>
            </a:r>
            <a:r>
              <a:rPr lang="en-US" sz="2500">
                <a:solidFill>
                  <a:srgbClr val="000000"/>
                </a:solidFill>
                <a:latin typeface="Arial"/>
                <a:ea typeface="Arial"/>
                <a:cs typeface="Arial"/>
                <a:sym typeface="Arial"/>
              </a:rPr>
              <a:t> died in the Khmer Rogue’s killing fields roughly one-quarter of the population.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2690215" y="0"/>
            <a:ext cx="12907569" cy="9725311"/>
          </a:xfrm>
          <a:custGeom>
            <a:avLst/>
            <a:gdLst/>
            <a:ahLst/>
            <a:cxnLst/>
            <a:rect r="r" b="b" t="t" l="l"/>
            <a:pathLst>
              <a:path h="9725311" w="12907569">
                <a:moveTo>
                  <a:pt x="0" y="0"/>
                </a:moveTo>
                <a:lnTo>
                  <a:pt x="12907570" y="0"/>
                </a:lnTo>
                <a:lnTo>
                  <a:pt x="12907570" y="9725311"/>
                </a:lnTo>
                <a:lnTo>
                  <a:pt x="0" y="9725311"/>
                </a:lnTo>
                <a:lnTo>
                  <a:pt x="0" y="0"/>
                </a:lnTo>
                <a:close/>
              </a:path>
            </a:pathLst>
          </a:custGeom>
          <a:blipFill>
            <a:blip r:embed="rId6"/>
            <a:stretch>
              <a:fillRect l="-1821" t="-1611" r="-2428" b="-2417"/>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3040771" y="0"/>
            <a:ext cx="12206458" cy="9725311"/>
          </a:xfrm>
          <a:custGeom>
            <a:avLst/>
            <a:gdLst/>
            <a:ahLst/>
            <a:cxnLst/>
            <a:rect r="r" b="b" t="t" l="l"/>
            <a:pathLst>
              <a:path h="9725311" w="12206458">
                <a:moveTo>
                  <a:pt x="0" y="0"/>
                </a:moveTo>
                <a:lnTo>
                  <a:pt x="12206458" y="0"/>
                </a:lnTo>
                <a:lnTo>
                  <a:pt x="12206458" y="9725311"/>
                </a:lnTo>
                <a:lnTo>
                  <a:pt x="0" y="9725311"/>
                </a:lnTo>
                <a:lnTo>
                  <a:pt x="0" y="0"/>
                </a:lnTo>
                <a:close/>
              </a:path>
            </a:pathLst>
          </a:custGeom>
          <a:blipFill>
            <a:blip r:embed="rId6"/>
            <a:stretch>
              <a:fillRect l="-2186" t="-4117" r="-2607" b="-4117"/>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Rwanda Genocide</a:t>
            </a:r>
          </a:p>
        </p:txBody>
      </p:sp>
      <p:sp>
        <p:nvSpPr>
          <p:cNvPr name="TextBox 7" id="7"/>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the 1990s, Rwanda was a small agricultural country with the highest population density in Africa. About 85% of its population was ethnically </a:t>
            </a:r>
            <a:r>
              <a:rPr lang="en-US" sz="2500" b="true">
                <a:solidFill>
                  <a:srgbClr val="000000"/>
                </a:solidFill>
                <a:latin typeface="Arial Bold"/>
                <a:ea typeface="Arial Bold"/>
                <a:cs typeface="Arial Bold"/>
                <a:sym typeface="Arial Bold"/>
              </a:rPr>
              <a:t>Hutu</a:t>
            </a:r>
            <a:r>
              <a:rPr lang="en-US" sz="2500">
                <a:solidFill>
                  <a:srgbClr val="000000"/>
                </a:solidFill>
                <a:latin typeface="Arial"/>
                <a:ea typeface="Arial"/>
                <a:cs typeface="Arial"/>
                <a:sym typeface="Arial"/>
              </a:rPr>
              <a:t>; the rest was </a:t>
            </a:r>
            <a:r>
              <a:rPr lang="en-US" sz="2500" b="true">
                <a:solidFill>
                  <a:srgbClr val="000000"/>
                </a:solidFill>
                <a:latin typeface="Arial Bold"/>
                <a:ea typeface="Arial Bold"/>
                <a:cs typeface="Arial Bold"/>
                <a:sym typeface="Arial Bold"/>
              </a:rPr>
              <a:t>Tutsi</a:t>
            </a:r>
            <a:r>
              <a:rPr lang="en-US" sz="2500">
                <a:solidFill>
                  <a:srgbClr val="000000"/>
                </a:solidFill>
                <a:latin typeface="Arial"/>
                <a:ea typeface="Arial"/>
                <a:cs typeface="Arial"/>
                <a:sym typeface="Arial"/>
              </a:rPr>
              <a:t>, along with a small number of </a:t>
            </a:r>
            <a:r>
              <a:rPr lang="en-US" sz="2500" b="true">
                <a:solidFill>
                  <a:srgbClr val="000000"/>
                </a:solidFill>
                <a:latin typeface="Arial Bold"/>
                <a:ea typeface="Arial Bold"/>
                <a:cs typeface="Arial Bold"/>
                <a:sym typeface="Arial Bold"/>
              </a:rPr>
              <a:t>Twa </a:t>
            </a:r>
            <a:r>
              <a:rPr lang="en-US" sz="2500">
                <a:solidFill>
                  <a:srgbClr val="000000"/>
                </a:solidFill>
                <a:latin typeface="Arial"/>
                <a:ea typeface="Arial"/>
                <a:cs typeface="Arial"/>
                <a:sym typeface="Arial"/>
              </a:rPr>
              <a:t>(the original inhabitants of Rwanda). Tensions between the Hutu and Tutsi had developed over time and had led to civil war. A power-sharing agreement had angered Hutu extremists. Evidence exists of planning, weapons purchase and dehumanising propaganda (especially radio broadcasts) in the early 1990s.</a:t>
            </a:r>
          </a:p>
          <a:p>
            <a:pPr algn="l">
              <a:lnSpc>
                <a:spcPts val="3500"/>
              </a:lnSpc>
            </a:pPr>
            <a:r>
              <a:rPr lang="en-US" sz="2500">
                <a:solidFill>
                  <a:srgbClr val="000000"/>
                </a:solidFill>
                <a:latin typeface="Arial"/>
                <a:ea typeface="Arial"/>
                <a:cs typeface="Arial"/>
                <a:sym typeface="Arial"/>
              </a:rPr>
              <a:t>Rwanda President </a:t>
            </a:r>
            <a:r>
              <a:rPr lang="en-US" sz="2500" b="true">
                <a:solidFill>
                  <a:srgbClr val="000000"/>
                </a:solidFill>
                <a:latin typeface="Arial Bold"/>
                <a:ea typeface="Arial Bold"/>
                <a:cs typeface="Arial Bold"/>
                <a:sym typeface="Arial Bold"/>
              </a:rPr>
              <a:t>Juvénal Habyarimana</a:t>
            </a:r>
            <a:r>
              <a:rPr lang="en-US" sz="2500">
                <a:solidFill>
                  <a:srgbClr val="000000"/>
                </a:solidFill>
                <a:latin typeface="Arial"/>
                <a:ea typeface="Arial"/>
                <a:cs typeface="Arial"/>
                <a:sym typeface="Arial"/>
              </a:rPr>
              <a:t>, a Hutu, was killed when his plane was shot down on the 6th April 1994. Responsibility for this is still unknown. Hutu extremists began the Rwandan Genocide in the capital city, Kigali, the next day. Among the first victims were the Hutu Prime Minster </a:t>
            </a:r>
            <a:r>
              <a:rPr lang="en-US" sz="2500" b="true">
                <a:solidFill>
                  <a:srgbClr val="000000"/>
                </a:solidFill>
                <a:latin typeface="Arial Bold"/>
                <a:ea typeface="Arial Bold"/>
                <a:cs typeface="Arial Bold"/>
                <a:sym typeface="Arial Bold"/>
              </a:rPr>
              <a:t>Agathe Uwilingiyimana</a:t>
            </a:r>
            <a:r>
              <a:rPr lang="en-US" sz="2500">
                <a:solidFill>
                  <a:srgbClr val="000000"/>
                </a:solidFill>
                <a:latin typeface="Arial"/>
                <a:ea typeface="Arial"/>
                <a:cs typeface="Arial"/>
                <a:sym typeface="Arial"/>
              </a:rPr>
              <a:t> and 10 Belgian peacekeepers. Mass killings of Tutsis and moderate Hutus in Kigali quickly spread to the rest of Rwanda. Officials rewarded killers with food, drink, drugs and money.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What is Genocide?</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Tens of millions of men, women and children have lost their lives to genocide or mass atrocities over the last few centuries. </a:t>
            </a:r>
            <a:r>
              <a:rPr lang="en-US" sz="3000" b="true">
                <a:solidFill>
                  <a:srgbClr val="000000"/>
                </a:solidFill>
                <a:latin typeface="Arial Bold"/>
                <a:ea typeface="Arial Bold"/>
                <a:cs typeface="Arial Bold"/>
                <a:sym typeface="Arial Bold"/>
              </a:rPr>
              <a:t>Genocide </a:t>
            </a:r>
            <a:r>
              <a:rPr lang="en-US" sz="3000">
                <a:solidFill>
                  <a:srgbClr val="000000"/>
                </a:solidFill>
                <a:latin typeface="Arial"/>
                <a:ea typeface="Arial"/>
                <a:cs typeface="Arial"/>
                <a:sym typeface="Arial"/>
              </a:rPr>
              <a:t>is defined as “</a:t>
            </a:r>
            <a:r>
              <a:rPr lang="en-US" sz="3000" u="sng">
                <a:solidFill>
                  <a:srgbClr val="000000"/>
                </a:solidFill>
                <a:latin typeface="Arial"/>
                <a:ea typeface="Arial"/>
                <a:cs typeface="Arial"/>
                <a:sym typeface="Arial"/>
              </a:rPr>
              <a:t>the deliberate killing of a large number of people from a particular nation or ethnic group with the aim of destroying that nation or group</a:t>
            </a:r>
            <a:r>
              <a:rPr lang="en-US" sz="3000">
                <a:solidFill>
                  <a:srgbClr val="000000"/>
                </a:solidFill>
                <a:latin typeface="Arial"/>
                <a:ea typeface="Arial"/>
                <a:cs typeface="Arial"/>
                <a:sym typeface="Arial"/>
              </a:rPr>
              <a:t>.” Some of these attempts have been backed and organised by governments while others have seemed spontaneous. All of them began with the process of </a:t>
            </a:r>
            <a:r>
              <a:rPr lang="en-US" sz="3000" b="true">
                <a:solidFill>
                  <a:srgbClr val="000000"/>
                </a:solidFill>
                <a:latin typeface="Arial Bold"/>
                <a:ea typeface="Arial Bold"/>
                <a:cs typeface="Arial Bold"/>
                <a:sym typeface="Arial Bold"/>
              </a:rPr>
              <a:t>dehumanisation</a:t>
            </a:r>
            <a:r>
              <a:rPr lang="en-US" sz="3000">
                <a:solidFill>
                  <a:srgbClr val="000000"/>
                </a:solidFill>
                <a:latin typeface="Arial"/>
                <a:ea typeface="Arial"/>
                <a:cs typeface="Arial"/>
                <a:sym typeface="Arial"/>
              </a:rPr>
              <a:t> – </a:t>
            </a:r>
            <a:r>
              <a:rPr lang="en-US" sz="3000" u="sng">
                <a:solidFill>
                  <a:srgbClr val="000000"/>
                </a:solidFill>
                <a:latin typeface="Arial"/>
                <a:ea typeface="Arial"/>
                <a:cs typeface="Arial"/>
                <a:sym typeface="Arial"/>
              </a:rPr>
              <a:t>treating people as they were (are) somehow less than human</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According to the United Nations, '</a:t>
            </a:r>
            <a:r>
              <a:rPr lang="en-US" sz="3000" i="true">
                <a:solidFill>
                  <a:srgbClr val="000000"/>
                </a:solidFill>
                <a:latin typeface="Arial Italics"/>
                <a:ea typeface="Arial Italics"/>
                <a:cs typeface="Arial Italics"/>
                <a:sym typeface="Arial Italics"/>
              </a:rPr>
              <a:t>Genocide is a denial of the right of existence of entire human groups</a:t>
            </a:r>
            <a:r>
              <a:rPr lang="en-US" sz="3000">
                <a:solidFill>
                  <a:srgbClr val="000000"/>
                </a:solidFill>
                <a:latin typeface="Arial"/>
                <a:ea typeface="Arial"/>
                <a:cs typeface="Arial"/>
                <a:sym typeface="Arial"/>
              </a:rPr>
              <a:t>' and '</a:t>
            </a:r>
            <a:r>
              <a:rPr lang="en-US" sz="3000" i="true">
                <a:solidFill>
                  <a:srgbClr val="000000"/>
                </a:solidFill>
                <a:latin typeface="Arial Italics"/>
                <a:ea typeface="Arial Italics"/>
                <a:cs typeface="Arial Italics"/>
                <a:sym typeface="Arial Italics"/>
              </a:rPr>
              <a:t>is a crime under international law.... whether the crime is committed on religious, racial, political or any other grounds</a:t>
            </a:r>
            <a:r>
              <a:rPr lang="en-US" sz="3000">
                <a:solidFill>
                  <a:srgbClr val="000000"/>
                </a:solidFill>
                <a:latin typeface="Arial"/>
                <a:ea typeface="Arial"/>
                <a:cs typeface="Arial"/>
                <a:sym typeface="Arial"/>
              </a:rPr>
              <a:t>'.</a:t>
            </a:r>
          </a:p>
        </p:txBody>
      </p:sp>
      <p:sp>
        <p:nvSpPr>
          <p:cNvPr name="TextBox 8" id="8"/>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5535304" y="0"/>
            <a:ext cx="11403956" cy="9725311"/>
          </a:xfrm>
          <a:custGeom>
            <a:avLst/>
            <a:gdLst/>
            <a:ahLst/>
            <a:cxnLst/>
            <a:rect r="r" b="b" t="t" l="l"/>
            <a:pathLst>
              <a:path h="9725311" w="11403956">
                <a:moveTo>
                  <a:pt x="0" y="0"/>
                </a:moveTo>
                <a:lnTo>
                  <a:pt x="11403956" y="0"/>
                </a:lnTo>
                <a:lnTo>
                  <a:pt x="11403956" y="9725311"/>
                </a:lnTo>
                <a:lnTo>
                  <a:pt x="0" y="9725311"/>
                </a:lnTo>
                <a:lnTo>
                  <a:pt x="0" y="0"/>
                </a:lnTo>
                <a:close/>
              </a:path>
            </a:pathLst>
          </a:custGeom>
          <a:blipFill>
            <a:blip r:embed="rId6"/>
            <a:stretch>
              <a:fillRect l="0" t="0" r="0" b="0"/>
            </a:stretch>
          </a:blipFill>
        </p:spPr>
      </p:sp>
      <p:sp>
        <p:nvSpPr>
          <p:cNvPr name="Freeform 11" id="11"/>
          <p:cNvSpPr/>
          <p:nvPr/>
        </p:nvSpPr>
        <p:spPr>
          <a:xfrm flipH="false" flipV="false" rot="0">
            <a:off x="685800" y="0"/>
            <a:ext cx="3863441" cy="5428219"/>
          </a:xfrm>
          <a:custGeom>
            <a:avLst/>
            <a:gdLst/>
            <a:ahLst/>
            <a:cxnLst/>
            <a:rect r="r" b="b" t="t" l="l"/>
            <a:pathLst>
              <a:path h="5428219" w="3863441">
                <a:moveTo>
                  <a:pt x="0" y="0"/>
                </a:moveTo>
                <a:lnTo>
                  <a:pt x="3863441" y="0"/>
                </a:lnTo>
                <a:lnTo>
                  <a:pt x="3863441" y="5428219"/>
                </a:lnTo>
                <a:lnTo>
                  <a:pt x="0" y="5428219"/>
                </a:lnTo>
                <a:lnTo>
                  <a:pt x="0" y="0"/>
                </a:lnTo>
                <a:close/>
              </a:path>
            </a:pathLst>
          </a:custGeom>
          <a:blipFill>
            <a:blip r:embed="rId7"/>
            <a:stretch>
              <a:fillRect l="0" t="0" r="0" b="0"/>
            </a:stretch>
          </a:blipFill>
        </p:spPr>
      </p:sp>
      <p:sp>
        <p:nvSpPr>
          <p:cNvPr name="Freeform 12" id="12"/>
          <p:cNvSpPr/>
          <p:nvPr/>
        </p:nvSpPr>
        <p:spPr>
          <a:xfrm flipH="false" flipV="false" rot="0">
            <a:off x="685800" y="5428219"/>
            <a:ext cx="4849504" cy="4371461"/>
          </a:xfrm>
          <a:custGeom>
            <a:avLst/>
            <a:gdLst/>
            <a:ahLst/>
            <a:cxnLst/>
            <a:rect r="r" b="b" t="t" l="l"/>
            <a:pathLst>
              <a:path h="4371461" w="4849504">
                <a:moveTo>
                  <a:pt x="0" y="0"/>
                </a:moveTo>
                <a:lnTo>
                  <a:pt x="4849504" y="0"/>
                </a:lnTo>
                <a:lnTo>
                  <a:pt x="4849504" y="4371461"/>
                </a:lnTo>
                <a:lnTo>
                  <a:pt x="0" y="4371461"/>
                </a:lnTo>
                <a:lnTo>
                  <a:pt x="0" y="0"/>
                </a:lnTo>
                <a:close/>
              </a:path>
            </a:pathLst>
          </a:custGeom>
          <a:blipFill>
            <a:blip r:embed="rId8"/>
            <a:stretch>
              <a:fillRect l="-59680" t="0" r="0" b="0"/>
            </a:stretch>
          </a:blipFill>
        </p:spPr>
      </p:sp>
      <p:sp>
        <p:nvSpPr>
          <p:cNvPr name="TextBox 13" id="13"/>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4" id="14"/>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9"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10"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11"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Rwanda Genocide</a:t>
            </a:r>
          </a:p>
        </p:txBody>
      </p:sp>
      <p:sp>
        <p:nvSpPr>
          <p:cNvPr name="TextBox 7" id="7"/>
          <p:cNvSpPr txBox="true"/>
          <p:nvPr/>
        </p:nvSpPr>
        <p:spPr>
          <a:xfrm rot="0">
            <a:off x="1028700" y="2139949"/>
            <a:ext cx="9105498"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By the time the</a:t>
            </a:r>
            <a:r>
              <a:rPr lang="en-US" sz="2500" b="true">
                <a:solidFill>
                  <a:srgbClr val="000000"/>
                </a:solidFill>
                <a:latin typeface="Arial Bold"/>
                <a:ea typeface="Arial Bold"/>
                <a:cs typeface="Arial Bold"/>
                <a:sym typeface="Arial Bold"/>
              </a:rPr>
              <a:t> Rwandan Patriotic Front</a:t>
            </a:r>
            <a:r>
              <a:rPr lang="en-US" sz="2500">
                <a:solidFill>
                  <a:srgbClr val="000000"/>
                </a:solidFill>
                <a:latin typeface="Arial"/>
                <a:ea typeface="Arial"/>
                <a:cs typeface="Arial"/>
                <a:sym typeface="Arial"/>
              </a:rPr>
              <a:t>, led by </a:t>
            </a:r>
            <a:r>
              <a:rPr lang="en-US" sz="2500" b="true">
                <a:solidFill>
                  <a:srgbClr val="000000"/>
                </a:solidFill>
                <a:latin typeface="Arial Bold"/>
                <a:ea typeface="Arial Bold"/>
                <a:cs typeface="Arial Bold"/>
                <a:sym typeface="Arial Bold"/>
              </a:rPr>
              <a:t>Paul Kagame</a:t>
            </a:r>
            <a:r>
              <a:rPr lang="en-US" sz="2500">
                <a:solidFill>
                  <a:srgbClr val="000000"/>
                </a:solidFill>
                <a:latin typeface="Arial"/>
                <a:ea typeface="Arial"/>
                <a:cs typeface="Arial"/>
                <a:sym typeface="Arial"/>
              </a:rPr>
              <a:t>, gained control through a military offensive in early July, hundreds of thousands of Rwandans had been slaughtered. Over 90% of these were Tutsi, representing around two-thirds of the Tutsi population. Another two million refugees (mainly Hutus) had fled to refugee camps in the Congo and other neighbouring countries. A coalition government was set up, with </a:t>
            </a:r>
            <a:r>
              <a:rPr lang="en-US" sz="2500" b="true">
                <a:solidFill>
                  <a:srgbClr val="000000"/>
                </a:solidFill>
                <a:latin typeface="Arial Bold"/>
                <a:ea typeface="Arial Bold"/>
                <a:cs typeface="Arial Bold"/>
                <a:sym typeface="Arial Bold"/>
              </a:rPr>
              <a:t>Pasteur Bizimungu</a:t>
            </a:r>
            <a:r>
              <a:rPr lang="en-US" sz="2500">
                <a:solidFill>
                  <a:srgbClr val="000000"/>
                </a:solidFill>
                <a:latin typeface="Arial"/>
                <a:ea typeface="Arial"/>
                <a:cs typeface="Arial"/>
                <a:sym typeface="Arial"/>
              </a:rPr>
              <a:t> (a Hutu) as President and </a:t>
            </a:r>
            <a:r>
              <a:rPr lang="en-US" sz="2500" b="true">
                <a:solidFill>
                  <a:srgbClr val="000000"/>
                </a:solidFill>
                <a:latin typeface="Arial Bold"/>
                <a:ea typeface="Arial Bold"/>
                <a:cs typeface="Arial Bold"/>
                <a:sym typeface="Arial Bold"/>
              </a:rPr>
              <a:t>Paul Kagame</a:t>
            </a:r>
            <a:r>
              <a:rPr lang="en-US" sz="2500">
                <a:solidFill>
                  <a:srgbClr val="000000"/>
                </a:solidFill>
                <a:latin typeface="Arial"/>
                <a:ea typeface="Arial"/>
                <a:cs typeface="Arial"/>
                <a:sym typeface="Arial"/>
              </a:rPr>
              <a:t> (a Tutsi) as Vice President and Minister for Defence. Kagame has now been President since 2000.</a:t>
            </a:r>
          </a:p>
          <a:p>
            <a:pPr algn="l">
              <a:lnSpc>
                <a:spcPts val="3500"/>
              </a:lnSpc>
            </a:pPr>
            <a:r>
              <a:rPr lang="en-US" sz="2500">
                <a:solidFill>
                  <a:srgbClr val="000000"/>
                </a:solidFill>
                <a:latin typeface="Arial"/>
                <a:ea typeface="Arial"/>
                <a:cs typeface="Arial"/>
                <a:sym typeface="Arial"/>
              </a:rPr>
              <a:t>In October 1994, the International Criminal Tribunal for Rwanda (ICTR) was established to hold the </a:t>
            </a:r>
            <a:r>
              <a:rPr lang="en-US" sz="2500" b="true">
                <a:solidFill>
                  <a:srgbClr val="000000"/>
                </a:solidFill>
                <a:latin typeface="Arial Bold"/>
                <a:ea typeface="Arial Bold"/>
                <a:cs typeface="Arial Bold"/>
                <a:sym typeface="Arial Bold"/>
              </a:rPr>
              <a:t>Rwandan Genocide trials</a:t>
            </a:r>
            <a:r>
              <a:rPr lang="en-US" sz="2500">
                <a:solidFill>
                  <a:srgbClr val="000000"/>
                </a:solidFill>
                <a:latin typeface="Arial"/>
                <a:ea typeface="Arial"/>
                <a:cs typeface="Arial"/>
                <a:sym typeface="Arial"/>
              </a:rPr>
              <a:t>. This was the first international tribunal since the Nuremburg Trials of 1945-46, and the first to prosecute the crime of genocide. In 1995, the ICTR began trying a number of high-ranking people for their role in the Rwandan Genocide. When the tribunal closed in 2015, it had convicted 61 people.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Freeform 14" id="14"/>
          <p:cNvSpPr/>
          <p:nvPr/>
        </p:nvSpPr>
        <p:spPr>
          <a:xfrm flipH="false" flipV="false" rot="0">
            <a:off x="10477098" y="2831222"/>
            <a:ext cx="6462162" cy="6212054"/>
          </a:xfrm>
          <a:custGeom>
            <a:avLst/>
            <a:gdLst/>
            <a:ahLst/>
            <a:cxnLst/>
            <a:rect r="r" b="b" t="t" l="l"/>
            <a:pathLst>
              <a:path h="6212054" w="6462162">
                <a:moveTo>
                  <a:pt x="0" y="0"/>
                </a:moveTo>
                <a:lnTo>
                  <a:pt x="6462162" y="0"/>
                </a:lnTo>
                <a:lnTo>
                  <a:pt x="6462162" y="6212054"/>
                </a:lnTo>
                <a:lnTo>
                  <a:pt x="0" y="6212054"/>
                </a:lnTo>
                <a:lnTo>
                  <a:pt x="0" y="0"/>
                </a:lnTo>
                <a:close/>
              </a:path>
            </a:pathLst>
          </a:custGeom>
          <a:blipFill>
            <a:blip r:embed="rId6"/>
            <a:stretch>
              <a:fillRect l="-4208" t="-2736" r="-2630" b="-3283"/>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356 (Artefact, 2nd Edition)</a:t>
            </a:r>
          </a:p>
        </p:txBody>
      </p:sp>
      <p:sp>
        <p:nvSpPr>
          <p:cNvPr name="TextBox 7" id="7"/>
          <p:cNvSpPr txBox="true"/>
          <p:nvPr/>
        </p:nvSpPr>
        <p:spPr>
          <a:xfrm rot="0">
            <a:off x="1028700" y="1819275"/>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ea typeface="Arial"/>
                <a:cs typeface="Arial"/>
                <a:sym typeface="Arial"/>
              </a:rPr>
              <a:t>Why did a genocide take place in Cambodia?</a:t>
            </a:r>
          </a:p>
          <a:p>
            <a:pPr algn="l" marL="647702" indent="-323851" lvl="1">
              <a:lnSpc>
                <a:spcPts val="4200"/>
              </a:lnSpc>
              <a:buAutoNum type="arabicPeriod" startAt="1"/>
            </a:pPr>
            <a:r>
              <a:rPr lang="en-US" sz="3000">
                <a:solidFill>
                  <a:srgbClr val="00BF63"/>
                </a:solidFill>
                <a:latin typeface="Arial"/>
                <a:ea typeface="Arial"/>
                <a:cs typeface="Arial"/>
                <a:sym typeface="Arial"/>
              </a:rPr>
              <a:t>How did the Khmer Rogue kill up to one-quarter of the population?</a:t>
            </a:r>
          </a:p>
          <a:p>
            <a:pPr algn="l" marL="647702" indent="-323851" lvl="1">
              <a:lnSpc>
                <a:spcPts val="4200"/>
              </a:lnSpc>
              <a:buAutoNum type="arabicPeriod" startAt="1"/>
            </a:pPr>
            <a:r>
              <a:rPr lang="en-US" sz="3000">
                <a:solidFill>
                  <a:srgbClr val="00BF63"/>
                </a:solidFill>
                <a:latin typeface="Arial"/>
                <a:ea typeface="Arial"/>
                <a:cs typeface="Arial"/>
                <a:sym typeface="Arial"/>
              </a:rPr>
              <a:t>Describe the course of the Rwandan Genocide.</a:t>
            </a:r>
          </a:p>
          <a:p>
            <a:pPr algn="l" marL="647702" indent="-323851" lvl="1">
              <a:lnSpc>
                <a:spcPts val="4200"/>
              </a:lnSpc>
              <a:buAutoNum type="arabicPeriod" startAt="1"/>
            </a:pPr>
            <a:r>
              <a:rPr lang="en-US" sz="3000">
                <a:solidFill>
                  <a:srgbClr val="00BF63"/>
                </a:solidFill>
                <a:latin typeface="Arial"/>
                <a:ea typeface="Arial"/>
                <a:cs typeface="Arial"/>
                <a:sym typeface="Arial"/>
              </a:rPr>
              <a:t>What was the impact of the Rwandan Genocide.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356 (Artefact, 2nd Edition)</a:t>
            </a:r>
          </a:p>
        </p:txBody>
      </p:sp>
      <p:sp>
        <p:nvSpPr>
          <p:cNvPr name="TextBox 7" id="7"/>
          <p:cNvSpPr txBox="true"/>
          <p:nvPr/>
        </p:nvSpPr>
        <p:spPr>
          <a:xfrm rot="0">
            <a:off x="1028700" y="1838325"/>
            <a:ext cx="15609955" cy="7051674"/>
          </a:xfrm>
          <a:prstGeom prst="rect">
            <a:avLst/>
          </a:prstGeom>
        </p:spPr>
        <p:txBody>
          <a:bodyPr anchor="t" rtlCol="false" tIns="0" lIns="0" bIns="0" rIns="0">
            <a:spAutoFit/>
          </a:bodyPr>
          <a:lstStyle/>
          <a:p>
            <a:pPr algn="l">
              <a:lnSpc>
                <a:spcPts val="3500"/>
              </a:lnSpc>
            </a:pPr>
            <a:r>
              <a:rPr lang="en-US" sz="2500" spc="10" b="true">
                <a:solidFill>
                  <a:srgbClr val="000000"/>
                </a:solidFill>
                <a:latin typeface="Arial Bold"/>
                <a:ea typeface="Arial Bold"/>
                <a:cs typeface="Arial Bold"/>
                <a:sym typeface="Arial Bold"/>
              </a:rPr>
              <a:t>1. </a:t>
            </a:r>
            <a:r>
              <a:rPr lang="en-US" sz="2500" spc="10">
                <a:solidFill>
                  <a:srgbClr val="000000"/>
                </a:solidFill>
                <a:latin typeface="Arial"/>
                <a:ea typeface="Arial"/>
                <a:cs typeface="Arial"/>
                <a:sym typeface="Arial"/>
              </a:rPr>
              <a:t>Genocide took place in Cambodia because the Khmer Rouge (followers of the Communist Party) aimed to eliminate Buddhists and ethnic minorities within Cambodia, as part of their idealised vision of their ‘pure’ country. </a:t>
            </a:r>
          </a:p>
          <a:p>
            <a:pPr algn="l">
              <a:lnSpc>
                <a:spcPts val="3500"/>
              </a:lnSpc>
            </a:pPr>
            <a:r>
              <a:rPr lang="en-US" sz="2500" spc="10" b="true">
                <a:solidFill>
                  <a:srgbClr val="000000"/>
                </a:solidFill>
                <a:latin typeface="Arial Bold"/>
                <a:ea typeface="Arial Bold"/>
                <a:cs typeface="Arial Bold"/>
                <a:sym typeface="Arial Bold"/>
              </a:rPr>
              <a:t>2. </a:t>
            </a:r>
            <a:r>
              <a:rPr lang="en-US" sz="2500" spc="10">
                <a:solidFill>
                  <a:srgbClr val="000000"/>
                </a:solidFill>
                <a:latin typeface="Arial"/>
                <a:ea typeface="Arial"/>
                <a:cs typeface="Arial"/>
                <a:sym typeface="Arial"/>
              </a:rPr>
              <a:t>The Khmer Rouge killed up to one-quarter of the population by starvation, disease and torture in forced labour camps. Over 17,000 people are thought to have died in Tuol Sleng prison alone, and mass executions were carried out at hundreds of sites called killing fields all across Cambodia. </a:t>
            </a:r>
          </a:p>
          <a:p>
            <a:pPr algn="l">
              <a:lnSpc>
                <a:spcPts val="3500"/>
              </a:lnSpc>
            </a:pPr>
            <a:r>
              <a:rPr lang="en-US" sz="2500" spc="10" b="true">
                <a:solidFill>
                  <a:srgbClr val="000000"/>
                </a:solidFill>
                <a:latin typeface="Arial Bold"/>
                <a:ea typeface="Arial Bold"/>
                <a:cs typeface="Arial Bold"/>
                <a:sym typeface="Arial Bold"/>
              </a:rPr>
              <a:t>3. </a:t>
            </a:r>
            <a:r>
              <a:rPr lang="en-US" sz="2500" spc="10">
                <a:solidFill>
                  <a:srgbClr val="000000"/>
                </a:solidFill>
                <a:latin typeface="Arial"/>
                <a:ea typeface="Arial"/>
                <a:cs typeface="Arial"/>
                <a:sym typeface="Arial"/>
              </a:rPr>
              <a:t>Tensions between the Hutu and Tutsi had developed over time and had led to civil war. A power-sharing agreement had angered Hutu extremists. Rwandan President Juvénal Habyarimana, a Hutu, was killed when his plane was shot down on 6 April 1994. Hutu extremists began the Rwandan Genocide in the capital city, Kigali, the next day. Mass killings of Tutsis and moderate Hutus in Kigali quickly spread to the rest of Rwanda. By the time the Rwandan Patriotic Front gained control through a military offensive in early July, hundreds of thousands of Rwandans had been slaughtered. Over 90% of these were Tutsi, representing around two-thirds of the Tutsi population. A coalition government was set up.</a:t>
            </a:r>
          </a:p>
          <a:p>
            <a:pPr algn="l">
              <a:lnSpc>
                <a:spcPts val="3500"/>
              </a:lnSpc>
            </a:pPr>
            <a:r>
              <a:rPr lang="en-US" sz="2500" spc="10" b="true">
                <a:solidFill>
                  <a:srgbClr val="000000"/>
                </a:solidFill>
                <a:latin typeface="Arial Bold"/>
                <a:ea typeface="Arial Bold"/>
                <a:cs typeface="Arial Bold"/>
                <a:sym typeface="Arial Bold"/>
              </a:rPr>
              <a:t>4. </a:t>
            </a:r>
            <a:r>
              <a:rPr lang="en-US" sz="2500" spc="10">
                <a:solidFill>
                  <a:srgbClr val="000000"/>
                </a:solidFill>
                <a:latin typeface="Arial"/>
                <a:ea typeface="Arial"/>
                <a:cs typeface="Arial"/>
                <a:sym typeface="Arial"/>
              </a:rPr>
              <a:t>It led to the first international tribunal since the Nuremburg Trials of 1945–46, and it was the first to prosecute the crime of genocide.</a:t>
            </a:r>
          </a:p>
          <a:p>
            <a:pPr algn="l">
              <a:lnSpc>
                <a:spcPts val="3500"/>
              </a:lnSpc>
            </a:pP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04AAD"/>
                </a:solidFill>
                <a:latin typeface="Arial Bold"/>
                <a:ea typeface="Arial Bold"/>
                <a:cs typeface="Arial Bold"/>
                <a:sym typeface="Arial Bold"/>
              </a:rPr>
              <a:t>26.4: SUMMARY</a:t>
            </a:r>
          </a:p>
        </p:txBody>
      </p:sp>
      <p:sp>
        <p:nvSpPr>
          <p:cNvPr name="TextBox 9" id="9"/>
          <p:cNvSpPr txBox="true"/>
          <p:nvPr/>
        </p:nvSpPr>
        <p:spPr>
          <a:xfrm rot="0">
            <a:off x="258123"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26.4: summary</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0">
            <a:off x="1028700" y="2120899"/>
            <a:ext cx="15609955" cy="8048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There have been many examples of genocide through history, including the genocide of Native Americans from the fifteenth century onwards, the Armenian Genocide in 1915-1923, the Cambodian Genocide in 1975 and the Rwandan Genocide in 1994.</a:t>
            </a:r>
          </a:p>
          <a:p>
            <a:pPr algn="l" marL="647702" indent="-323851" lvl="1">
              <a:lnSpc>
                <a:spcPts val="4200"/>
              </a:lnSpc>
              <a:buFont typeface="Arial"/>
              <a:buChar char="•"/>
            </a:pPr>
            <a:r>
              <a:rPr lang="en-US" sz="3000">
                <a:solidFill>
                  <a:srgbClr val="000000"/>
                </a:solidFill>
                <a:latin typeface="Arial"/>
                <a:ea typeface="Arial"/>
                <a:cs typeface="Arial"/>
                <a:sym typeface="Arial"/>
              </a:rPr>
              <a:t>The Holocaust is one of the most significant atrocities in our past. It evolved slowly between 1933 and 1945. Adolf Hitler was deeply anti-Semitic. The Nazis built on existing centuries-old anti-Semitism with the Nuremberg Laws and Kristallnacht. Jewish people were isolated and finally deported and murdered in extermination camps. </a:t>
            </a:r>
          </a:p>
          <a:p>
            <a:pPr algn="l" marL="647702" indent="-323851" lvl="1">
              <a:lnSpc>
                <a:spcPts val="4200"/>
              </a:lnSpc>
              <a:buFont typeface="Arial"/>
              <a:buChar char="•"/>
            </a:pPr>
            <a:r>
              <a:rPr lang="en-US" sz="3000">
                <a:solidFill>
                  <a:srgbClr val="000000"/>
                </a:solidFill>
                <a:latin typeface="Arial"/>
                <a:ea typeface="Arial"/>
                <a:cs typeface="Arial"/>
                <a:sym typeface="Arial"/>
              </a:rPr>
              <a:t>The concentration camps were liberated between mid-1944 and May 1945 by Soviet, British, American and French troops. </a:t>
            </a:r>
          </a:p>
          <a:p>
            <a:pPr algn="l" marL="647702" indent="-323851" lvl="1">
              <a:lnSpc>
                <a:spcPts val="4200"/>
              </a:lnSpc>
              <a:buFont typeface="Arial"/>
              <a:buChar char="•"/>
            </a:pPr>
            <a:r>
              <a:rPr lang="en-US" sz="3000">
                <a:solidFill>
                  <a:srgbClr val="000000"/>
                </a:solidFill>
                <a:latin typeface="Arial"/>
                <a:ea typeface="Arial"/>
                <a:cs typeface="Arial"/>
                <a:sym typeface="Arial"/>
              </a:rPr>
              <a:t>Approximately six million Jews died during the Holocaust. Millions of others were also killed, including (but not limited to) 2.5 million Soviet prisoners of war, two million Poles and half a million Roma.</a:t>
            </a:r>
          </a:p>
          <a:p>
            <a:pPr algn="l" marL="647702" indent="-323851" lvl="1">
              <a:lnSpc>
                <a:spcPts val="4200"/>
              </a:lnSpc>
              <a:buFont typeface="Arial"/>
              <a:buChar char="•"/>
            </a:pPr>
            <a:r>
              <a:rPr lang="en-US" sz="3000">
                <a:solidFill>
                  <a:srgbClr val="000000"/>
                </a:solidFill>
                <a:latin typeface="Arial"/>
                <a:ea typeface="Arial"/>
                <a:cs typeface="Arial"/>
                <a:sym typeface="Arial"/>
              </a:rPr>
              <a:t>Many European Jews emigrated after World War II to countries such as the USA, Canada, France and South Africa. After the state of Israel was founded in 1948, many began new lives there.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Reflecting on... The Holocaust</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Sadly, we do not always learn from past atrocities. For example, the Cambodian Genocide and the Rwandan Genocide both happened after the whole world had learned of the Holocaust. However, through studying history it is possible to recognise patterns - of power, of discrimination, of 'othering' and dehumanisation - that have preceded these atrocities in various societies. To prevent further atrocities in the future, we must remain vigilant for these warning signs and work to uphold human rights.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2021 SEC Sample Q7</a:t>
            </a:r>
          </a:p>
          <a:p>
            <a:pPr algn="l">
              <a:lnSpc>
                <a:spcPts val="4200"/>
              </a:lnSpc>
            </a:pPr>
            <a:r>
              <a:rPr lang="en-US" sz="3000">
                <a:solidFill>
                  <a:srgbClr val="000000"/>
                </a:solidFill>
                <a:latin typeface="Arial"/>
                <a:ea typeface="Arial"/>
                <a:cs typeface="Arial"/>
                <a:sym typeface="Arial"/>
              </a:rPr>
              <a:t>2022 SEC Q7</a:t>
            </a:r>
          </a:p>
          <a:p>
            <a:pPr algn="l">
              <a:lnSpc>
                <a:spcPts val="4200"/>
              </a:lnSpc>
            </a:pPr>
            <a:r>
              <a:rPr lang="en-US" sz="3000">
                <a:solidFill>
                  <a:srgbClr val="000000"/>
                </a:solidFill>
                <a:latin typeface="Arial"/>
                <a:ea typeface="Arial"/>
                <a:cs typeface="Arial"/>
                <a:sym typeface="Arial"/>
              </a:rPr>
              <a:t>2023 SEC Q6</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Anne Frank House, Amsterdam, Netherlands</a:t>
            </a:r>
          </a:p>
          <a:p>
            <a:pPr algn="l">
              <a:lnSpc>
                <a:spcPts val="3500"/>
              </a:lnSpc>
            </a:pPr>
            <a:r>
              <a:rPr lang="en-US" sz="2500">
                <a:solidFill>
                  <a:srgbClr val="000000"/>
                </a:solidFill>
                <a:latin typeface="Arial"/>
                <a:ea typeface="Arial"/>
                <a:cs typeface="Arial"/>
                <a:sym typeface="Arial"/>
              </a:rPr>
              <a:t>Auschwitz-Birkenau, Oświęcim, Poland</a:t>
            </a:r>
          </a:p>
          <a:p>
            <a:pPr algn="l">
              <a:lnSpc>
                <a:spcPts val="3500"/>
              </a:lnSpc>
            </a:pPr>
            <a:r>
              <a:rPr lang="en-US" sz="2500">
                <a:solidFill>
                  <a:srgbClr val="000000"/>
                </a:solidFill>
                <a:latin typeface="Arial"/>
                <a:ea typeface="Arial"/>
                <a:cs typeface="Arial"/>
                <a:sym typeface="Arial"/>
              </a:rPr>
              <a:t>Yad Vashem, Jerusalem, Israel</a:t>
            </a:r>
          </a:p>
          <a:p>
            <a:pPr algn="l">
              <a:lnSpc>
                <a:spcPts val="3500"/>
              </a:lnSpc>
            </a:pPr>
            <a:r>
              <a:rPr lang="en-US" sz="2500">
                <a:solidFill>
                  <a:srgbClr val="000000"/>
                </a:solidFill>
                <a:latin typeface="Arial"/>
                <a:ea typeface="Arial"/>
                <a:cs typeface="Arial"/>
                <a:sym typeface="Arial"/>
              </a:rPr>
              <a:t>Bergen-Belsen, Saxony, Germany</a:t>
            </a:r>
          </a:p>
          <a:p>
            <a:pPr algn="l">
              <a:lnSpc>
                <a:spcPts val="3500"/>
              </a:lnSpc>
            </a:pPr>
            <a:r>
              <a:rPr lang="en-US" sz="2500">
                <a:solidFill>
                  <a:srgbClr val="000000"/>
                </a:solidFill>
                <a:latin typeface="Arial"/>
                <a:ea typeface="Arial"/>
                <a:cs typeface="Arial"/>
                <a:sym typeface="Arial"/>
              </a:rPr>
              <a:t>The Holocaust Memorial, Berlin, Germany</a:t>
            </a:r>
          </a:p>
          <a:p>
            <a:pPr algn="l">
              <a:lnSpc>
                <a:spcPts val="3500"/>
              </a:lnSpc>
            </a:pPr>
          </a:p>
        </p:txBody>
      </p:sp>
      <p:sp>
        <p:nvSpPr>
          <p:cNvPr name="TextBox 14" id="14"/>
          <p:cNvSpPr txBox="true"/>
          <p:nvPr/>
        </p:nvSpPr>
        <p:spPr>
          <a:xfrm rot="0">
            <a:off x="8833677" y="2673636"/>
            <a:ext cx="7804977"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Adolf Hitler</a:t>
            </a:r>
          </a:p>
          <a:p>
            <a:pPr algn="l">
              <a:lnSpc>
                <a:spcPts val="3500"/>
              </a:lnSpc>
            </a:pPr>
            <a:r>
              <a:rPr lang="en-US" sz="2500">
                <a:solidFill>
                  <a:srgbClr val="000000"/>
                </a:solidFill>
                <a:latin typeface="Arial"/>
                <a:ea typeface="Arial"/>
                <a:cs typeface="Arial"/>
                <a:sym typeface="Arial"/>
              </a:rPr>
              <a:t>Heinrich Himmler</a:t>
            </a:r>
          </a:p>
          <a:p>
            <a:pPr algn="l">
              <a:lnSpc>
                <a:spcPts val="3500"/>
              </a:lnSpc>
            </a:pPr>
            <a:r>
              <a:rPr lang="en-US" sz="2500">
                <a:solidFill>
                  <a:srgbClr val="000000"/>
                </a:solidFill>
                <a:latin typeface="Arial"/>
                <a:ea typeface="Arial"/>
                <a:cs typeface="Arial"/>
                <a:sym typeface="Arial"/>
              </a:rPr>
              <a:t>Rudolf Hoss</a:t>
            </a:r>
          </a:p>
          <a:p>
            <a:pPr algn="l">
              <a:lnSpc>
                <a:spcPts val="3500"/>
              </a:lnSpc>
            </a:pPr>
            <a:r>
              <a:rPr lang="en-US" sz="2500">
                <a:solidFill>
                  <a:srgbClr val="000000"/>
                </a:solidFill>
                <a:latin typeface="Arial"/>
                <a:ea typeface="Arial"/>
                <a:cs typeface="Arial"/>
                <a:sym typeface="Arial"/>
              </a:rPr>
              <a:t>Adolf Eichmann</a:t>
            </a:r>
          </a:p>
          <a:p>
            <a:pPr algn="l">
              <a:lnSpc>
                <a:spcPts val="3500"/>
              </a:lnSpc>
            </a:pPr>
            <a:r>
              <a:rPr lang="en-US" sz="2500">
                <a:solidFill>
                  <a:srgbClr val="000000"/>
                </a:solidFill>
                <a:latin typeface="Arial"/>
                <a:ea typeface="Arial"/>
                <a:cs typeface="Arial"/>
                <a:sym typeface="Arial"/>
              </a:rPr>
              <a:t>Reinhard Heydrich</a:t>
            </a:r>
          </a:p>
          <a:p>
            <a:pPr algn="l">
              <a:lnSpc>
                <a:spcPts val="3500"/>
              </a:lnSpc>
            </a:pPr>
            <a:r>
              <a:rPr lang="en-US" sz="2500">
                <a:solidFill>
                  <a:srgbClr val="000000"/>
                </a:solidFill>
                <a:latin typeface="Arial"/>
                <a:ea typeface="Arial"/>
                <a:cs typeface="Arial"/>
                <a:sym typeface="Arial"/>
              </a:rPr>
              <a:t>Anne Frank</a:t>
            </a:r>
          </a:p>
          <a:p>
            <a:pPr algn="l">
              <a:lnSpc>
                <a:spcPts val="3500"/>
              </a:lnSpc>
            </a:pPr>
            <a:r>
              <a:rPr lang="en-US" sz="2500">
                <a:solidFill>
                  <a:srgbClr val="000000"/>
                </a:solidFill>
                <a:latin typeface="Arial"/>
                <a:ea typeface="Arial"/>
                <a:cs typeface="Arial"/>
                <a:sym typeface="Arial"/>
              </a:rPr>
              <a:t>Tomi Reichental</a:t>
            </a:r>
          </a:p>
          <a:p>
            <a:pPr algn="l">
              <a:lnSpc>
                <a:spcPts val="3500"/>
              </a:lnSpc>
            </a:pPr>
            <a:r>
              <a:rPr lang="en-US" sz="2500">
                <a:solidFill>
                  <a:srgbClr val="000000"/>
                </a:solidFill>
                <a:latin typeface="Arial"/>
                <a:ea typeface="Arial"/>
                <a:cs typeface="Arial"/>
                <a:sym typeface="Arial"/>
              </a:rPr>
              <a:t>Oskar Schindler</a:t>
            </a:r>
          </a:p>
          <a:p>
            <a:pPr algn="l">
              <a:lnSpc>
                <a:spcPts val="3500"/>
              </a:lnSpc>
            </a:pPr>
            <a:r>
              <a:rPr lang="en-US" sz="2500">
                <a:solidFill>
                  <a:srgbClr val="000000"/>
                </a:solidFill>
                <a:latin typeface="Arial"/>
                <a:ea typeface="Arial"/>
                <a:cs typeface="Arial"/>
                <a:sym typeface="Arial"/>
              </a:rPr>
              <a:t>Mary Elmes</a:t>
            </a:r>
          </a:p>
          <a:p>
            <a:pPr algn="l">
              <a:lnSpc>
                <a:spcPts val="3500"/>
              </a:lnSpc>
            </a:pPr>
            <a:r>
              <a:rPr lang="en-US" sz="2500">
                <a:solidFill>
                  <a:srgbClr val="000000"/>
                </a:solidFill>
                <a:latin typeface="Arial"/>
                <a:ea typeface="Arial"/>
                <a:cs typeface="Arial"/>
                <a:sym typeface="Arial"/>
              </a:rPr>
              <a:t>Nicholas Winton</a:t>
            </a:r>
          </a:p>
          <a:p>
            <a:pPr algn="l">
              <a:lnSpc>
                <a:spcPts val="3500"/>
              </a:lnSpc>
            </a:pPr>
            <a:r>
              <a:rPr lang="en-US" sz="2500">
                <a:solidFill>
                  <a:srgbClr val="000000"/>
                </a:solidFill>
                <a:latin typeface="Arial"/>
                <a:ea typeface="Arial"/>
                <a:cs typeface="Arial"/>
                <a:sym typeface="Arial"/>
              </a:rPr>
              <a:t>Monsignor Hugh O’Flaherty</a:t>
            </a:r>
          </a:p>
          <a:p>
            <a:pPr algn="l">
              <a:lnSpc>
                <a:spcPts val="3500"/>
              </a:lnSpc>
            </a:pPr>
            <a:r>
              <a:rPr lang="en-US" sz="2500">
                <a:solidFill>
                  <a:srgbClr val="000000"/>
                </a:solidFill>
                <a:latin typeface="Arial"/>
                <a:ea typeface="Arial"/>
                <a:cs typeface="Arial"/>
                <a:sym typeface="Arial"/>
              </a:rPr>
              <a:t>Irma Greese</a:t>
            </a:r>
          </a:p>
          <a:p>
            <a:pPr algn="l">
              <a:lnSpc>
                <a:spcPts val="3500"/>
              </a:lnSpc>
            </a:pPr>
            <a:r>
              <a:rPr lang="en-US" sz="2500">
                <a:solidFill>
                  <a:srgbClr val="000000"/>
                </a:solidFill>
                <a:latin typeface="Arial"/>
                <a:ea typeface="Arial"/>
                <a:cs typeface="Arial"/>
                <a:sym typeface="Arial"/>
              </a:rPr>
              <a:t>Ettie Steinberg</a:t>
            </a:r>
          </a:p>
          <a:p>
            <a:pPr algn="l">
              <a:lnSpc>
                <a:spcPts val="3500"/>
              </a:lnSpc>
            </a:pPr>
            <a:r>
              <a:rPr lang="en-US" sz="2500">
                <a:solidFill>
                  <a:srgbClr val="000000"/>
                </a:solidFill>
                <a:latin typeface="Arial"/>
                <a:ea typeface="Arial"/>
                <a:cs typeface="Arial"/>
                <a:sym typeface="Arial"/>
              </a:rPr>
              <a:t>Elie Wiesel</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0"/>
            <a:ext cx="16253460" cy="9142571"/>
          </a:xfrm>
          <a:custGeom>
            <a:avLst/>
            <a:gdLst/>
            <a:ahLst/>
            <a:cxnLst/>
            <a:rect r="r" b="b" t="t" l="l"/>
            <a:pathLst>
              <a:path h="9142571" w="16253460">
                <a:moveTo>
                  <a:pt x="0" y="0"/>
                </a:moveTo>
                <a:lnTo>
                  <a:pt x="16253460" y="0"/>
                </a:lnTo>
                <a:lnTo>
                  <a:pt x="16253460" y="9142571"/>
                </a:lnTo>
                <a:lnTo>
                  <a:pt x="0" y="9142571"/>
                </a:lnTo>
                <a:lnTo>
                  <a:pt x="0" y="0"/>
                </a:lnTo>
                <a:close/>
              </a:path>
            </a:pathLst>
          </a:custGeom>
          <a:blipFill>
            <a:blip r:embed="rId2"/>
            <a:stretch>
              <a:fillRect l="0" t="0" r="0" b="0"/>
            </a:stretch>
          </a:blipFill>
        </p:spPr>
      </p:sp>
      <p:sp>
        <p:nvSpPr>
          <p:cNvPr name="TextBox 7" id="7"/>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5653"/>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1st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b="true" sz="6500">
                <a:solidFill>
                  <a:srgbClr val="004AAD"/>
                </a:solidFill>
                <a:latin typeface="Arial Bold"/>
                <a:ea typeface="Arial Bold"/>
                <a:cs typeface="Arial Bold"/>
                <a:sym typeface="Arial Bold"/>
              </a:rPr>
              <a:t>26.1: GENOCIDES BEFORE THE HOLOCAUST</a:t>
            </a:r>
          </a:p>
        </p:txBody>
      </p:sp>
      <p:sp>
        <p:nvSpPr>
          <p:cNvPr name="TextBox 9" id="9"/>
          <p:cNvSpPr txBox="true"/>
          <p:nvPr/>
        </p:nvSpPr>
        <p:spPr>
          <a:xfrm rot="0">
            <a:off x="258123" y="3932546"/>
            <a:ext cx="17584398" cy="955678"/>
          </a:xfrm>
          <a:prstGeom prst="rect">
            <a:avLst/>
          </a:prstGeom>
        </p:spPr>
        <p:txBody>
          <a:bodyPr anchor="t" rtlCol="false" tIns="0" lIns="0" bIns="0" rIns="0">
            <a:spAutoFit/>
          </a:bodyPr>
          <a:lstStyle/>
          <a:p>
            <a:pPr algn="ctr">
              <a:lnSpc>
                <a:spcPts val="7475"/>
              </a:lnSpc>
            </a:pPr>
            <a:r>
              <a:rPr lang="en-US" sz="6500" spc="1625">
                <a:solidFill>
                  <a:srgbClr val="FFFFFF"/>
                </a:solidFill>
                <a:latin typeface="Daydream"/>
                <a:ea typeface="Daydream"/>
                <a:cs typeface="Daydream"/>
                <a:sym typeface="Daydream"/>
              </a:rPr>
              <a:t>26.1: genocides before the holocaust</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Genocides of Native Americans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Numerous atrocities (severe crimes) have been committed against Native Americans over several centuries. </a:t>
            </a:r>
            <a:r>
              <a:rPr lang="en-US" sz="3000">
                <a:solidFill>
                  <a:srgbClr val="000000"/>
                </a:solidFill>
                <a:latin typeface="Arial"/>
                <a:ea typeface="Arial"/>
                <a:cs typeface="Arial"/>
                <a:sym typeface="Arial"/>
              </a:rPr>
              <a:t>When European explorers first arrived in modern day USA, it is estimated </a:t>
            </a:r>
            <a:r>
              <a:rPr lang="en-US" sz="3000" b="true">
                <a:solidFill>
                  <a:srgbClr val="000000"/>
                </a:solidFill>
                <a:latin typeface="Arial Bold"/>
                <a:ea typeface="Arial Bold"/>
                <a:cs typeface="Arial Bold"/>
                <a:sym typeface="Arial Bold"/>
              </a:rPr>
              <a:t>10 million Native Americans </a:t>
            </a:r>
            <a:r>
              <a:rPr lang="en-US" sz="3000">
                <a:solidFill>
                  <a:srgbClr val="000000"/>
                </a:solidFill>
                <a:latin typeface="Arial"/>
                <a:ea typeface="Arial"/>
                <a:cs typeface="Arial"/>
                <a:sym typeface="Arial"/>
              </a:rPr>
              <a:t>were living there. By the </a:t>
            </a:r>
            <a:r>
              <a:rPr lang="en-US" sz="3000" b="true">
                <a:solidFill>
                  <a:srgbClr val="000000"/>
                </a:solidFill>
                <a:latin typeface="Arial Bold"/>
                <a:ea typeface="Arial Bold"/>
                <a:cs typeface="Arial Bold"/>
                <a:sym typeface="Arial Bold"/>
              </a:rPr>
              <a:t>early 20th Century</a:t>
            </a:r>
            <a:r>
              <a:rPr lang="en-US" sz="3000">
                <a:solidFill>
                  <a:srgbClr val="000000"/>
                </a:solidFill>
                <a:latin typeface="Arial"/>
                <a:ea typeface="Arial"/>
                <a:cs typeface="Arial"/>
                <a:sym typeface="Arial"/>
              </a:rPr>
              <a:t>, that number had fallen to </a:t>
            </a:r>
            <a:r>
              <a:rPr lang="en-US" sz="3000" b="true">
                <a:solidFill>
                  <a:srgbClr val="000000"/>
                </a:solidFill>
                <a:latin typeface="Arial Bold"/>
                <a:ea typeface="Arial Bold"/>
                <a:cs typeface="Arial Bold"/>
                <a:sym typeface="Arial Bold"/>
              </a:rPr>
              <a:t>under 300,000</a:t>
            </a:r>
            <a:r>
              <a:rPr lang="en-US" sz="3000">
                <a:solidFill>
                  <a:srgbClr val="000000"/>
                </a:solidFill>
                <a:latin typeface="Arial"/>
                <a:ea typeface="Arial"/>
                <a:cs typeface="Arial"/>
                <a:sym typeface="Arial"/>
              </a:rPr>
              <a:t>.</a:t>
            </a:r>
          </a:p>
          <a:p>
            <a:pPr algn="l">
              <a:lnSpc>
                <a:spcPts val="4200"/>
              </a:lnSpc>
            </a:pPr>
            <a:r>
              <a:rPr lang="en-US" sz="3000" b="true">
                <a:solidFill>
                  <a:srgbClr val="000000"/>
                </a:solidFill>
                <a:latin typeface="Arial Bold"/>
                <a:ea typeface="Arial Bold"/>
                <a:cs typeface="Arial Bold"/>
                <a:sym typeface="Arial Bold"/>
              </a:rPr>
              <a:t>European expansion </a:t>
            </a:r>
            <a:r>
              <a:rPr lang="en-US" sz="3000">
                <a:solidFill>
                  <a:srgbClr val="000000"/>
                </a:solidFill>
                <a:latin typeface="Arial"/>
                <a:ea typeface="Arial"/>
                <a:cs typeface="Arial"/>
                <a:sym typeface="Arial"/>
              </a:rPr>
              <a:t>into North America directly led to the destruction of Native American livelihoods. </a:t>
            </a:r>
            <a:r>
              <a:rPr lang="en-US" sz="3000" b="true">
                <a:solidFill>
                  <a:srgbClr val="000000"/>
                </a:solidFill>
                <a:latin typeface="Arial Bold"/>
                <a:ea typeface="Arial Bold"/>
                <a:cs typeface="Arial Bold"/>
                <a:sym typeface="Arial Bold"/>
              </a:rPr>
              <a:t>Unfamiliar diseases</a:t>
            </a:r>
            <a:r>
              <a:rPr lang="en-US" sz="3000">
                <a:solidFill>
                  <a:srgbClr val="000000"/>
                </a:solidFill>
                <a:latin typeface="Arial"/>
                <a:ea typeface="Arial"/>
                <a:cs typeface="Arial"/>
                <a:sym typeface="Arial"/>
              </a:rPr>
              <a:t> such as measles, influenza, and whooping cough. </a:t>
            </a:r>
            <a:r>
              <a:rPr lang="en-US" sz="3000" b="true">
                <a:solidFill>
                  <a:srgbClr val="000000"/>
                </a:solidFill>
                <a:latin typeface="Arial Bold"/>
                <a:ea typeface="Arial Bold"/>
                <a:cs typeface="Arial Bold"/>
                <a:sym typeface="Arial Bold"/>
              </a:rPr>
              <a:t>Malnutrition</a:t>
            </a:r>
            <a:r>
              <a:rPr lang="en-US" sz="3000">
                <a:solidFill>
                  <a:srgbClr val="000000"/>
                </a:solidFill>
                <a:latin typeface="Arial"/>
                <a:ea typeface="Arial"/>
                <a:cs typeface="Arial"/>
                <a:sym typeface="Arial"/>
              </a:rPr>
              <a:t> as tribes were forced from their traditional land and food sources. Tribal villages were </a:t>
            </a:r>
            <a:r>
              <a:rPr lang="en-US" sz="3000" b="true">
                <a:solidFill>
                  <a:srgbClr val="000000"/>
                </a:solidFill>
                <a:latin typeface="Arial Bold"/>
                <a:ea typeface="Arial Bold"/>
                <a:cs typeface="Arial Bold"/>
                <a:sym typeface="Arial Bold"/>
              </a:rPr>
              <a:t>ambushed</a:t>
            </a:r>
            <a:r>
              <a:rPr lang="en-US" sz="3000">
                <a:solidFill>
                  <a:srgbClr val="000000"/>
                </a:solidFill>
                <a:latin typeface="Arial"/>
                <a:ea typeface="Arial"/>
                <a:cs typeface="Arial"/>
                <a:sym typeface="Arial"/>
              </a:rPr>
              <a:t> during the gold rushes of the eighteenth and nineteenth centuries. Several </a:t>
            </a:r>
            <a:r>
              <a:rPr lang="en-US" sz="3000" b="true">
                <a:solidFill>
                  <a:srgbClr val="000000"/>
                </a:solidFill>
                <a:latin typeface="Arial Bold"/>
                <a:ea typeface="Arial Bold"/>
                <a:cs typeface="Arial Bold"/>
                <a:sym typeface="Arial Bold"/>
              </a:rPr>
              <a:t>wars</a:t>
            </a:r>
            <a:r>
              <a:rPr lang="en-US" sz="3000">
                <a:solidFill>
                  <a:srgbClr val="000000"/>
                </a:solidFill>
                <a:latin typeface="Arial"/>
                <a:ea typeface="Arial"/>
                <a:cs typeface="Arial"/>
                <a:sym typeface="Arial"/>
              </a:rPr>
              <a:t> broke out between native tribes and settlers.</a:t>
            </a:r>
          </a:p>
          <a:p>
            <a:pPr algn="l">
              <a:lnSpc>
                <a:spcPts val="4200"/>
              </a:lnSpc>
            </a:pPr>
            <a:r>
              <a:rPr lang="en-US" sz="3000">
                <a:solidFill>
                  <a:srgbClr val="000000"/>
                </a:solidFill>
                <a:latin typeface="Arial"/>
                <a:ea typeface="Arial"/>
                <a:cs typeface="Arial"/>
                <a:sym typeface="Arial"/>
              </a:rPr>
              <a:t>In modern-day USA, laws exist to protect some 500 tribes that survived. Each tribe has a distinct culture, way of life and history. Despite these laws in place, Native Americans still face major challenges such as </a:t>
            </a:r>
            <a:r>
              <a:rPr lang="en-US" sz="3000" b="true">
                <a:solidFill>
                  <a:srgbClr val="000000"/>
                </a:solidFill>
                <a:latin typeface="Arial Bold"/>
                <a:ea typeface="Arial Bold"/>
                <a:cs typeface="Arial Bold"/>
                <a:sym typeface="Arial Bold"/>
              </a:rPr>
              <a:t>poverty</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cultural losses</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discrimination</a:t>
            </a:r>
            <a:r>
              <a:rPr lang="en-US" sz="3000">
                <a:solidFill>
                  <a:srgbClr val="000000"/>
                </a:solidFill>
                <a:latin typeface="Arial"/>
                <a:ea typeface="Arial"/>
                <a:cs typeface="Arial"/>
                <a:sym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ea typeface="Arial"/>
                  <a:cs typeface="Arial"/>
                  <a:sym typeface="Arial"/>
                </a:rPr>
                <a:t>@MsDoorley</a:t>
              </a:r>
            </a:p>
          </p:txBody>
        </p:sp>
      </p:grpSp>
      <p:sp>
        <p:nvSpPr>
          <p:cNvPr name="Freeform 10" id="10"/>
          <p:cNvSpPr/>
          <p:nvPr/>
        </p:nvSpPr>
        <p:spPr>
          <a:xfrm flipH="false" flipV="false" rot="0">
            <a:off x="3964518" y="0"/>
            <a:ext cx="10358965" cy="9725311"/>
          </a:xfrm>
          <a:custGeom>
            <a:avLst/>
            <a:gdLst/>
            <a:ahLst/>
            <a:cxnLst/>
            <a:rect r="r" b="b" t="t" l="l"/>
            <a:pathLst>
              <a:path h="9725311" w="10358965">
                <a:moveTo>
                  <a:pt x="0" y="0"/>
                </a:moveTo>
                <a:lnTo>
                  <a:pt x="10358964" y="0"/>
                </a:lnTo>
                <a:lnTo>
                  <a:pt x="10358964" y="9725311"/>
                </a:lnTo>
                <a:lnTo>
                  <a:pt x="0" y="9725311"/>
                </a:lnTo>
                <a:lnTo>
                  <a:pt x="0" y="0"/>
                </a:lnTo>
                <a:close/>
              </a:path>
            </a:pathLst>
          </a:custGeom>
          <a:blipFill>
            <a:blip r:embed="rId6"/>
            <a:stretch>
              <a:fillRect l="-1494" t="-2547" r="-2092" b="-191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taken from Artefact, 2nd Edition by </a:t>
            </a:r>
            <a:r>
              <a:rPr lang="en-US" sz="2200" u="sng">
                <a:solidFill>
                  <a:srgbClr val="000000"/>
                </a:solidFill>
                <a:latin typeface="Arial"/>
                <a:ea typeface="Arial"/>
                <a:cs typeface="Arial"/>
                <a:sym typeface="Arial"/>
                <a:hlinkClick r:id="rId7" tooltip="https://twitter.com/MsEJenkinson"/>
              </a:rPr>
              <a:t>Eimear Jenkinson</a:t>
            </a:r>
            <a:r>
              <a:rPr lang="en-US" sz="2200">
                <a:solidFill>
                  <a:srgbClr val="000000"/>
                </a:solidFill>
                <a:latin typeface="Arial"/>
                <a:ea typeface="Arial"/>
                <a:cs typeface="Arial"/>
                <a:sym typeface="Arial"/>
              </a:rPr>
              <a:t> and </a:t>
            </a:r>
            <a:r>
              <a:rPr lang="en-US" sz="2200" u="sng">
                <a:solidFill>
                  <a:srgbClr val="000000"/>
                </a:solidFill>
                <a:latin typeface="Arial"/>
                <a:ea typeface="Arial"/>
                <a:cs typeface="Arial"/>
                <a:sym typeface="Arial"/>
                <a:hlinkClick r:id="rId8" tooltip="https://twitter.com/Gregg_ONeill"/>
              </a:rPr>
              <a:t>Gregg O'Neill</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hlinkClick r:id="rId9" tooltip="https://educate.ie/"/>
              </a:rPr>
              <a:t>educate.ie</a:t>
            </a:r>
            <a:r>
              <a:rPr lang="en-US" sz="2200">
                <a:solidFill>
                  <a:srgbClr val="000000"/>
                </a:solidFill>
                <a:latin typeface="Arial"/>
                <a:ea typeface="Arial"/>
                <a:cs typeface="Arial"/>
                <a:sym typeface="Arial"/>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DAFpqxrjIyQ</dc:identifier>
  <dcterms:modified xsi:type="dcterms:W3CDTF">2011-08-01T06:04:30Z</dcterms:modified>
  <cp:revision>1</cp:revision>
  <dc:title>Ch. 26 - The Holocaust</dc:title>
</cp:coreProperties>
</file>